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4" r:id="rId5"/>
    <p:sldId id="265" r:id="rId6"/>
    <p:sldId id="281" r:id="rId7"/>
    <p:sldId id="280" r:id="rId8"/>
    <p:sldId id="266" r:id="rId9"/>
    <p:sldId id="267" r:id="rId10"/>
    <p:sldId id="274" r:id="rId11"/>
    <p:sldId id="277" r:id="rId12"/>
    <p:sldId id="283" r:id="rId13"/>
    <p:sldId id="282" r:id="rId14"/>
    <p:sldId id="269" r:id="rId15"/>
    <p:sldId id="270" r:id="rId16"/>
    <p:sldId id="271" r:id="rId17"/>
    <p:sldId id="272" r:id="rId18"/>
    <p:sldId id="273" r:id="rId19"/>
    <p:sldId id="287" r:id="rId20"/>
    <p:sldId id="288" r:id="rId21"/>
    <p:sldId id="289" r:id="rId22"/>
  </p:sldIdLst>
  <p:sldSz cx="9144000" cy="6858000" type="screen4x3"/>
  <p:notesSz cx="6858000" cy="9144000"/>
  <p:embeddedFontLst>
    <p:embeddedFont>
      <p:font typeface="Dosis" panose="020B0604020202020204" charset="0"/>
      <p:regular r:id="rId24"/>
      <p:bold r:id="rId25"/>
    </p:embeddedFont>
    <p:embeddedFont>
      <p:font typeface="넥슨 풋볼고딕 L" panose="020B0303000000000000" pitchFamily="50" charset="-127"/>
      <p:regular r:id="rId26"/>
    </p:embeddedFont>
    <p:embeddedFont>
      <p:font typeface="HY목각파임B" panose="02030600000101010101" pitchFamily="18" charset="-127"/>
      <p:regular r:id="rId27"/>
    </p:embeddedFont>
    <p:embeddedFont>
      <p:font typeface="Adobe Fan Heiti Std B" panose="020B0700000000000000" pitchFamily="34" charset="-128"/>
      <p:bold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서울남산체 L" panose="02020603020101020101" pitchFamily="18" charset="-127"/>
      <p:regular r:id="rId31"/>
    </p:embeddedFont>
    <p:embeddedFont>
      <p:font typeface="THE명품고딕R" panose="02020603020101020101" pitchFamily="18" charset="-127"/>
      <p:regular r:id="rId32"/>
    </p:embeddedFont>
    <p:embeddedFont>
      <p:font typeface="넥슨 풋볼고딕 B" panose="020B0803000000000000" pitchFamily="50" charset="-127"/>
      <p:bold r:id="rId33"/>
    </p:embeddedFont>
    <p:embeddedFont>
      <p:font typeface="나눔고딕" panose="020D0604000000000000" pitchFamily="50" charset="-127"/>
      <p:regular r:id="rId34"/>
      <p:bold r:id="rId35"/>
    </p:embeddedFont>
    <p:embeddedFont>
      <p:font typeface="Blackadder ITC" panose="04020505051007020D02" pitchFamily="82" charset="0"/>
      <p:regular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71B6"/>
    <a:srgbClr val="F5801F"/>
    <a:srgbClr val="FF6161"/>
    <a:srgbClr val="AEF0F0"/>
    <a:srgbClr val="C32F8E"/>
    <a:srgbClr val="3DC160"/>
    <a:srgbClr val="F3E3BB"/>
    <a:srgbClr val="A29A2E"/>
    <a:srgbClr val="E5AA69"/>
    <a:srgbClr val="8ADA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17" autoAdjust="0"/>
    <p:restoredTop sz="94660"/>
  </p:normalViewPr>
  <p:slideViewPr>
    <p:cSldViewPr>
      <p:cViewPr varScale="1">
        <p:scale>
          <a:sx n="74" d="100"/>
          <a:sy n="74" d="100"/>
        </p:scale>
        <p:origin x="1464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74427C-DF59-4249-91D1-B78800201A2F}" type="doc">
      <dgm:prSet loTypeId="urn:microsoft.com/office/officeart/2005/8/layout/funnel1" loCatId="relationship" qsTypeId="urn:microsoft.com/office/officeart/2005/8/quickstyle/3d9" qsCatId="3D" csTypeId="urn:microsoft.com/office/officeart/2005/8/colors/colorful2" csCatId="colorful" phldr="1"/>
      <dgm:spPr/>
      <dgm:t>
        <a:bodyPr/>
        <a:lstStyle/>
        <a:p>
          <a:pPr latinLnBrk="1"/>
          <a:endParaRPr lang="ko-KR" altLang="en-US"/>
        </a:p>
      </dgm:t>
    </dgm:pt>
    <dgm:pt modelId="{02A95978-65A8-4F78-A8BD-055EFEC24876}">
      <dgm:prSet phldrT="[텍스트]" custT="1"/>
      <dgm:spPr/>
      <dgm:t>
        <a:bodyPr/>
        <a:lstStyle/>
        <a:p>
          <a:pPr latinLnBrk="1"/>
          <a:r>
            <a:rPr lang="en-US" altLang="ko-KR" sz="1400" dirty="0" smtClean="0">
              <a:solidFill>
                <a:schemeClr val="accent5">
                  <a:lumMod val="20000"/>
                  <a:lumOff val="80000"/>
                </a:schemeClr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rPr>
            <a:t>PW </a:t>
          </a:r>
          <a:r>
            <a:rPr lang="ko-KR" altLang="en-US" sz="1400" dirty="0" smtClean="0">
              <a:solidFill>
                <a:schemeClr val="accent5">
                  <a:lumMod val="20000"/>
                  <a:lumOff val="80000"/>
                </a:schemeClr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rPr>
            <a:t>생성</a:t>
          </a:r>
          <a:endParaRPr lang="ko-KR" altLang="en-US" sz="1400" dirty="0">
            <a:solidFill>
              <a:schemeClr val="accent5">
                <a:lumMod val="20000"/>
                <a:lumOff val="80000"/>
              </a:schemeClr>
            </a:solidFill>
            <a:latin typeface="넥슨 풋볼고딕 L" panose="020B0303000000000000" pitchFamily="50" charset="-127"/>
            <a:ea typeface="넥슨 풋볼고딕 L" panose="020B0303000000000000" pitchFamily="50" charset="-127"/>
          </a:endParaRPr>
        </a:p>
      </dgm:t>
    </dgm:pt>
    <dgm:pt modelId="{70123963-FFB8-4D6B-AC90-160A9782DDD2}" type="parTrans" cxnId="{32A09B36-A208-45A7-83F0-4E57742205EF}">
      <dgm:prSet/>
      <dgm:spPr/>
      <dgm:t>
        <a:bodyPr/>
        <a:lstStyle/>
        <a:p>
          <a:pPr latinLnBrk="1"/>
          <a:endParaRPr lang="ko-KR" altLang="en-US"/>
        </a:p>
      </dgm:t>
    </dgm:pt>
    <dgm:pt modelId="{5FC2CCA9-B49F-4542-A259-A74E0EB913DE}" type="sibTrans" cxnId="{32A09B36-A208-45A7-83F0-4E57742205EF}">
      <dgm:prSet/>
      <dgm:spPr/>
      <dgm:t>
        <a:bodyPr/>
        <a:lstStyle/>
        <a:p>
          <a:pPr latinLnBrk="1"/>
          <a:endParaRPr lang="ko-KR" altLang="en-US"/>
        </a:p>
      </dgm:t>
    </dgm:pt>
    <dgm:pt modelId="{859F594B-17AE-453E-BE3A-8BE447C96118}">
      <dgm:prSet phldrT="[텍스트]" custT="1"/>
      <dgm:spPr/>
      <dgm:t>
        <a:bodyPr/>
        <a:lstStyle/>
        <a:p>
          <a:pPr latinLnBrk="1"/>
          <a:r>
            <a:rPr lang="en-US" altLang="ko-KR" sz="1400" dirty="0" smtClean="0">
              <a:solidFill>
                <a:schemeClr val="accent5">
                  <a:lumMod val="20000"/>
                  <a:lumOff val="80000"/>
                </a:schemeClr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rPr>
            <a:t>ID </a:t>
          </a:r>
          <a:r>
            <a:rPr lang="ko-KR" altLang="en-US" sz="1400" dirty="0" smtClean="0">
              <a:solidFill>
                <a:schemeClr val="accent5">
                  <a:lumMod val="20000"/>
                  <a:lumOff val="80000"/>
                </a:schemeClr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rPr>
            <a:t>생성</a:t>
          </a:r>
          <a:endParaRPr lang="ko-KR" altLang="en-US" sz="1400" dirty="0">
            <a:solidFill>
              <a:schemeClr val="accent5">
                <a:lumMod val="20000"/>
                <a:lumOff val="80000"/>
              </a:schemeClr>
            </a:solidFill>
            <a:latin typeface="넥슨 풋볼고딕 L" panose="020B0303000000000000" pitchFamily="50" charset="-127"/>
            <a:ea typeface="넥슨 풋볼고딕 L" panose="020B0303000000000000" pitchFamily="50" charset="-127"/>
          </a:endParaRPr>
        </a:p>
      </dgm:t>
    </dgm:pt>
    <dgm:pt modelId="{59C78898-3AB4-4317-A26E-98E07E24B346}" type="parTrans" cxnId="{5C858DE7-6AC1-4279-A59B-80F43A08C4D0}">
      <dgm:prSet/>
      <dgm:spPr/>
      <dgm:t>
        <a:bodyPr/>
        <a:lstStyle/>
        <a:p>
          <a:pPr latinLnBrk="1"/>
          <a:endParaRPr lang="ko-KR" altLang="en-US"/>
        </a:p>
      </dgm:t>
    </dgm:pt>
    <dgm:pt modelId="{09F321EC-0C2A-412D-ABC7-C20A23F7DFC6}" type="sibTrans" cxnId="{5C858DE7-6AC1-4279-A59B-80F43A08C4D0}">
      <dgm:prSet/>
      <dgm:spPr/>
      <dgm:t>
        <a:bodyPr/>
        <a:lstStyle/>
        <a:p>
          <a:pPr latinLnBrk="1"/>
          <a:endParaRPr lang="ko-KR" altLang="en-US"/>
        </a:p>
      </dgm:t>
    </dgm:pt>
    <dgm:pt modelId="{C42E1FBA-FC67-4D29-B77A-C514D7D6562D}">
      <dgm:prSet phldrT="[텍스트]" custT="1"/>
      <dgm:spPr/>
      <dgm:t>
        <a:bodyPr/>
        <a:lstStyle/>
        <a:p>
          <a:pPr latinLnBrk="1"/>
          <a:r>
            <a:rPr lang="ko-KR" altLang="en-US" sz="1400" dirty="0" smtClean="0">
              <a:solidFill>
                <a:schemeClr val="accent5">
                  <a:lumMod val="20000"/>
                  <a:lumOff val="80000"/>
                </a:schemeClr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rPr>
            <a:t>로그인</a:t>
          </a:r>
          <a:endParaRPr lang="ko-KR" altLang="en-US" sz="1400" dirty="0">
            <a:solidFill>
              <a:schemeClr val="accent5">
                <a:lumMod val="20000"/>
                <a:lumOff val="80000"/>
              </a:schemeClr>
            </a:solidFill>
            <a:latin typeface="넥슨 풋볼고딕 L" panose="020B0303000000000000" pitchFamily="50" charset="-127"/>
            <a:ea typeface="넥슨 풋볼고딕 L" panose="020B0303000000000000" pitchFamily="50" charset="-127"/>
          </a:endParaRPr>
        </a:p>
      </dgm:t>
    </dgm:pt>
    <dgm:pt modelId="{D71CB3A9-1933-4792-8CA4-8DA1068FAFD9}" type="parTrans" cxnId="{36666C1D-6944-474F-BAD4-96F8CBBC3AAF}">
      <dgm:prSet/>
      <dgm:spPr/>
      <dgm:t>
        <a:bodyPr/>
        <a:lstStyle/>
        <a:p>
          <a:pPr latinLnBrk="1"/>
          <a:endParaRPr lang="ko-KR" altLang="en-US"/>
        </a:p>
      </dgm:t>
    </dgm:pt>
    <dgm:pt modelId="{6FCD3806-D9D9-457A-9C7D-DCDD026FD1FA}" type="sibTrans" cxnId="{36666C1D-6944-474F-BAD4-96F8CBBC3AAF}">
      <dgm:prSet/>
      <dgm:spPr/>
      <dgm:t>
        <a:bodyPr/>
        <a:lstStyle/>
        <a:p>
          <a:pPr latinLnBrk="1"/>
          <a:endParaRPr lang="ko-KR" altLang="en-US"/>
        </a:p>
      </dgm:t>
    </dgm:pt>
    <dgm:pt modelId="{5E385470-603F-4ECF-8D33-7A5210F87699}">
      <dgm:prSet phldrT="[텍스트]" custT="1"/>
      <dgm:spPr/>
      <dgm:t>
        <a:bodyPr/>
        <a:lstStyle/>
        <a:p>
          <a:pPr latinLnBrk="1"/>
          <a:r>
            <a:rPr lang="ko-KR" altLang="en-US" sz="1800" dirty="0" smtClean="0">
              <a:solidFill>
                <a:schemeClr val="tx2">
                  <a:lumMod val="60000"/>
                  <a:lumOff val="40000"/>
                </a:schemeClr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rPr>
            <a:t> </a:t>
          </a:r>
          <a:endParaRPr lang="ko-KR" altLang="en-US" sz="1800" dirty="0">
            <a:solidFill>
              <a:schemeClr val="tx2">
                <a:lumMod val="60000"/>
                <a:lumOff val="40000"/>
              </a:schemeClr>
            </a:solidFill>
            <a:latin typeface="넥슨 풋볼고딕 L" panose="020B0303000000000000" pitchFamily="50" charset="-127"/>
            <a:ea typeface="넥슨 풋볼고딕 L" panose="020B0303000000000000" pitchFamily="50" charset="-127"/>
          </a:endParaRPr>
        </a:p>
      </dgm:t>
    </dgm:pt>
    <dgm:pt modelId="{DFBB6499-5427-4C87-BEDC-5802F0C78D83}" type="sibTrans" cxnId="{DCD90143-E68D-4CED-97D1-6A614048A261}">
      <dgm:prSet/>
      <dgm:spPr/>
      <dgm:t>
        <a:bodyPr/>
        <a:lstStyle/>
        <a:p>
          <a:pPr latinLnBrk="1"/>
          <a:endParaRPr lang="ko-KR" altLang="en-US"/>
        </a:p>
      </dgm:t>
    </dgm:pt>
    <dgm:pt modelId="{58BB3D7D-1566-4FF0-8181-5AB2B41DC7FB}" type="parTrans" cxnId="{DCD90143-E68D-4CED-97D1-6A614048A261}">
      <dgm:prSet/>
      <dgm:spPr/>
      <dgm:t>
        <a:bodyPr/>
        <a:lstStyle/>
        <a:p>
          <a:pPr latinLnBrk="1"/>
          <a:endParaRPr lang="ko-KR" altLang="en-US"/>
        </a:p>
      </dgm:t>
    </dgm:pt>
    <dgm:pt modelId="{4812EF87-35F9-419D-93E0-FB3F4B330929}" type="pres">
      <dgm:prSet presAssocID="{8574427C-DF59-4249-91D1-B78800201A2F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840B598-A05C-4284-9F94-C4425CE5C035}" type="pres">
      <dgm:prSet presAssocID="{8574427C-DF59-4249-91D1-B78800201A2F}" presName="ellipse" presStyleLbl="trBgShp" presStyleIdx="0" presStyleCnt="1"/>
      <dgm:spPr/>
    </dgm:pt>
    <dgm:pt modelId="{385BA86C-2A26-43DE-93BD-1C29C02EC797}" type="pres">
      <dgm:prSet presAssocID="{8574427C-DF59-4249-91D1-B78800201A2F}" presName="arrow1" presStyleLbl="fgShp" presStyleIdx="0" presStyleCnt="1"/>
      <dgm:spPr>
        <a:solidFill>
          <a:schemeClr val="accent2">
            <a:lumMod val="75000"/>
          </a:schemeClr>
        </a:solidFill>
      </dgm:spPr>
    </dgm:pt>
    <dgm:pt modelId="{A4F843F4-DA96-4123-8564-3CAFB6813A5F}" type="pres">
      <dgm:prSet presAssocID="{8574427C-DF59-4249-91D1-B78800201A2F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0A81ABD-F138-4FC7-903D-2A258A718E5E}" type="pres">
      <dgm:prSet presAssocID="{859F594B-17AE-453E-BE3A-8BE447C96118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6B9A2FA-B93E-47AB-B941-311B2BB0D881}" type="pres">
      <dgm:prSet presAssocID="{C42E1FBA-FC67-4D29-B77A-C514D7D6562D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1AEB80F-6F1E-4376-9623-226D1FA4B7E1}" type="pres">
      <dgm:prSet presAssocID="{5E385470-603F-4ECF-8D33-7A5210F87699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FF9CE69-CBB7-4559-99A3-DAECB17A5790}" type="pres">
      <dgm:prSet presAssocID="{8574427C-DF59-4249-91D1-B78800201A2F}" presName="funnel" presStyleLbl="trAlignAcc1" presStyleIdx="0" presStyleCnt="1"/>
      <dgm:spPr/>
      <dgm:t>
        <a:bodyPr/>
        <a:lstStyle/>
        <a:p>
          <a:pPr latinLnBrk="1"/>
          <a:endParaRPr lang="ko-KR" altLang="en-US"/>
        </a:p>
      </dgm:t>
    </dgm:pt>
  </dgm:ptLst>
  <dgm:cxnLst>
    <dgm:cxn modelId="{1A0A7909-A4E3-4BC5-8A57-6389B07977F2}" type="presOf" srcId="{02A95978-65A8-4F78-A8BD-055EFEC24876}" destId="{81AEB80F-6F1E-4376-9623-226D1FA4B7E1}" srcOrd="0" destOrd="0" presId="urn:microsoft.com/office/officeart/2005/8/layout/funnel1"/>
    <dgm:cxn modelId="{0D3E2853-4D81-4879-A8B4-58313EE41565}" type="presOf" srcId="{859F594B-17AE-453E-BE3A-8BE447C96118}" destId="{B6B9A2FA-B93E-47AB-B941-311B2BB0D881}" srcOrd="0" destOrd="0" presId="urn:microsoft.com/office/officeart/2005/8/layout/funnel1"/>
    <dgm:cxn modelId="{147F4B5A-0788-489A-89A0-A0C1DBE8A08E}" type="presOf" srcId="{C42E1FBA-FC67-4D29-B77A-C514D7D6562D}" destId="{80A81ABD-F138-4FC7-903D-2A258A718E5E}" srcOrd="0" destOrd="0" presId="urn:microsoft.com/office/officeart/2005/8/layout/funnel1"/>
    <dgm:cxn modelId="{32A09B36-A208-45A7-83F0-4E57742205EF}" srcId="{8574427C-DF59-4249-91D1-B78800201A2F}" destId="{02A95978-65A8-4F78-A8BD-055EFEC24876}" srcOrd="0" destOrd="0" parTransId="{70123963-FFB8-4D6B-AC90-160A9782DDD2}" sibTransId="{5FC2CCA9-B49F-4542-A259-A74E0EB913DE}"/>
    <dgm:cxn modelId="{36666C1D-6944-474F-BAD4-96F8CBBC3AAF}" srcId="{8574427C-DF59-4249-91D1-B78800201A2F}" destId="{C42E1FBA-FC67-4D29-B77A-C514D7D6562D}" srcOrd="2" destOrd="0" parTransId="{D71CB3A9-1933-4792-8CA4-8DA1068FAFD9}" sibTransId="{6FCD3806-D9D9-457A-9C7D-DCDD026FD1FA}"/>
    <dgm:cxn modelId="{5C858DE7-6AC1-4279-A59B-80F43A08C4D0}" srcId="{8574427C-DF59-4249-91D1-B78800201A2F}" destId="{859F594B-17AE-453E-BE3A-8BE447C96118}" srcOrd="1" destOrd="0" parTransId="{59C78898-3AB4-4317-A26E-98E07E24B346}" sibTransId="{09F321EC-0C2A-412D-ABC7-C20A23F7DFC6}"/>
    <dgm:cxn modelId="{DC8A8FC8-6BAE-4544-BF23-17DD13B050C7}" type="presOf" srcId="{8574427C-DF59-4249-91D1-B78800201A2F}" destId="{4812EF87-35F9-419D-93E0-FB3F4B330929}" srcOrd="0" destOrd="0" presId="urn:microsoft.com/office/officeart/2005/8/layout/funnel1"/>
    <dgm:cxn modelId="{DCD90143-E68D-4CED-97D1-6A614048A261}" srcId="{8574427C-DF59-4249-91D1-B78800201A2F}" destId="{5E385470-603F-4ECF-8D33-7A5210F87699}" srcOrd="3" destOrd="0" parTransId="{58BB3D7D-1566-4FF0-8181-5AB2B41DC7FB}" sibTransId="{DFBB6499-5427-4C87-BEDC-5802F0C78D83}"/>
    <dgm:cxn modelId="{3A79E886-96F5-4759-9B03-5BDCB9783519}" type="presOf" srcId="{5E385470-603F-4ECF-8D33-7A5210F87699}" destId="{A4F843F4-DA96-4123-8564-3CAFB6813A5F}" srcOrd="0" destOrd="0" presId="urn:microsoft.com/office/officeart/2005/8/layout/funnel1"/>
    <dgm:cxn modelId="{BBA1E81A-1BC8-49E2-A2E4-2C0C14FCEE73}" type="presParOf" srcId="{4812EF87-35F9-419D-93E0-FB3F4B330929}" destId="{F840B598-A05C-4284-9F94-C4425CE5C035}" srcOrd="0" destOrd="0" presId="urn:microsoft.com/office/officeart/2005/8/layout/funnel1"/>
    <dgm:cxn modelId="{C4389555-BBDD-41D4-BDC7-9B58D0FC412E}" type="presParOf" srcId="{4812EF87-35F9-419D-93E0-FB3F4B330929}" destId="{385BA86C-2A26-43DE-93BD-1C29C02EC797}" srcOrd="1" destOrd="0" presId="urn:microsoft.com/office/officeart/2005/8/layout/funnel1"/>
    <dgm:cxn modelId="{5B86B717-BBAC-4324-82CD-99C16945C8A8}" type="presParOf" srcId="{4812EF87-35F9-419D-93E0-FB3F4B330929}" destId="{A4F843F4-DA96-4123-8564-3CAFB6813A5F}" srcOrd="2" destOrd="0" presId="urn:microsoft.com/office/officeart/2005/8/layout/funnel1"/>
    <dgm:cxn modelId="{4D064274-3DED-47A7-9388-F014D746AF02}" type="presParOf" srcId="{4812EF87-35F9-419D-93E0-FB3F4B330929}" destId="{80A81ABD-F138-4FC7-903D-2A258A718E5E}" srcOrd="3" destOrd="0" presId="urn:microsoft.com/office/officeart/2005/8/layout/funnel1"/>
    <dgm:cxn modelId="{1801ABD9-FD6F-4A6A-9150-4319B2417D6D}" type="presParOf" srcId="{4812EF87-35F9-419D-93E0-FB3F4B330929}" destId="{B6B9A2FA-B93E-47AB-B941-311B2BB0D881}" srcOrd="4" destOrd="0" presId="urn:microsoft.com/office/officeart/2005/8/layout/funnel1"/>
    <dgm:cxn modelId="{A6D643A4-3F36-47A6-A38A-6B446027533C}" type="presParOf" srcId="{4812EF87-35F9-419D-93E0-FB3F4B330929}" destId="{81AEB80F-6F1E-4376-9623-226D1FA4B7E1}" srcOrd="5" destOrd="0" presId="urn:microsoft.com/office/officeart/2005/8/layout/funnel1"/>
    <dgm:cxn modelId="{DFF104D2-AEB8-4131-B08A-F8F80A5E4C29}" type="presParOf" srcId="{4812EF87-35F9-419D-93E0-FB3F4B330929}" destId="{2FF9CE69-CBB7-4559-99A3-DAECB17A5790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BB08CC-421F-4F0A-820C-5C2A386FA2DB}" type="doc">
      <dgm:prSet loTypeId="urn:microsoft.com/office/officeart/2009/3/layout/PieProcess" loCatId="process" qsTypeId="urn:microsoft.com/office/officeart/2005/8/quickstyle/3d5" qsCatId="3D" csTypeId="urn:microsoft.com/office/officeart/2005/8/colors/colorful2" csCatId="colorful" phldr="1"/>
      <dgm:spPr/>
      <dgm:t>
        <a:bodyPr/>
        <a:lstStyle/>
        <a:p>
          <a:pPr latinLnBrk="1"/>
          <a:endParaRPr lang="ko-KR" altLang="en-US"/>
        </a:p>
      </dgm:t>
    </dgm:pt>
    <dgm:pt modelId="{6B4B91CA-0739-4426-8FB7-9BD1F520AB1C}">
      <dgm:prSet phldrT="[텍스트]" custT="1"/>
      <dgm:spPr/>
      <dgm:t>
        <a:bodyPr/>
        <a:lstStyle/>
        <a:p>
          <a:pPr latinLnBrk="1"/>
          <a:r>
            <a:rPr lang="ko-KR" altLang="en-US" sz="2000" dirty="0" smtClean="0">
              <a:solidFill>
                <a:schemeClr val="bg2">
                  <a:lumMod val="75000"/>
                </a:schemeClr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rPr>
            <a:t>방 생성</a:t>
          </a:r>
          <a:r>
            <a:rPr lang="en-US" altLang="ko-KR" sz="2000" dirty="0" smtClean="0">
              <a:solidFill>
                <a:schemeClr val="bg2">
                  <a:lumMod val="75000"/>
                </a:schemeClr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rPr>
            <a:t>/</a:t>
          </a:r>
          <a:r>
            <a:rPr lang="ko-KR" altLang="en-US" sz="2000" dirty="0" smtClean="0">
              <a:solidFill>
                <a:schemeClr val="bg2">
                  <a:lumMod val="75000"/>
                </a:schemeClr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rPr>
            <a:t>선택</a:t>
          </a:r>
          <a:endParaRPr lang="ko-KR" altLang="en-US" sz="2000" dirty="0">
            <a:solidFill>
              <a:schemeClr val="bg2">
                <a:lumMod val="75000"/>
              </a:schemeClr>
            </a:solidFill>
            <a:latin typeface="넥슨 풋볼고딕 L" panose="020B0303000000000000" pitchFamily="50" charset="-127"/>
            <a:ea typeface="넥슨 풋볼고딕 L" panose="020B0303000000000000" pitchFamily="50" charset="-127"/>
          </a:endParaRPr>
        </a:p>
      </dgm:t>
    </dgm:pt>
    <dgm:pt modelId="{25672123-E566-492B-8119-272673D0A7B8}" type="parTrans" cxnId="{F7112A87-43E1-441E-9E2C-30D75AF9FA79}">
      <dgm:prSet/>
      <dgm:spPr/>
      <dgm:t>
        <a:bodyPr/>
        <a:lstStyle/>
        <a:p>
          <a:pPr latinLnBrk="1"/>
          <a:endParaRPr lang="ko-KR" altLang="en-US"/>
        </a:p>
      </dgm:t>
    </dgm:pt>
    <dgm:pt modelId="{E1C5C2E6-F4AD-4B9D-8F93-2F0212EC9630}" type="sibTrans" cxnId="{F7112A87-43E1-441E-9E2C-30D75AF9FA79}">
      <dgm:prSet/>
      <dgm:spPr/>
      <dgm:t>
        <a:bodyPr/>
        <a:lstStyle/>
        <a:p>
          <a:pPr latinLnBrk="1"/>
          <a:endParaRPr lang="ko-KR" altLang="en-US"/>
        </a:p>
      </dgm:t>
    </dgm:pt>
    <dgm:pt modelId="{4688B15F-55AB-47F4-A65B-53FC96513B67}">
      <dgm:prSet phldrT="[텍스트]" custT="1"/>
      <dgm:spPr/>
      <dgm:t>
        <a:bodyPr/>
        <a:lstStyle/>
        <a:p>
          <a:pPr latinLnBrk="1"/>
          <a:r>
            <a:rPr lang="ko-KR" altLang="en-US" sz="2000" smtClean="0">
              <a:solidFill>
                <a:schemeClr val="bg2">
                  <a:lumMod val="75000"/>
                </a:schemeClr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rPr>
            <a:t>캐릭터 선택</a:t>
          </a:r>
          <a:endParaRPr lang="ko-KR" altLang="en-US" sz="2000" dirty="0">
            <a:solidFill>
              <a:schemeClr val="bg2">
                <a:lumMod val="75000"/>
              </a:schemeClr>
            </a:solidFill>
            <a:latin typeface="넥슨 풋볼고딕 L" panose="020B0303000000000000" pitchFamily="50" charset="-127"/>
            <a:ea typeface="넥슨 풋볼고딕 L" panose="020B0303000000000000" pitchFamily="50" charset="-127"/>
          </a:endParaRPr>
        </a:p>
      </dgm:t>
    </dgm:pt>
    <dgm:pt modelId="{92C4E306-A13F-475E-BDEB-9DB1F1DFB367}" type="parTrans" cxnId="{B17D3D91-E67C-443F-AF8B-C84F84AF475A}">
      <dgm:prSet/>
      <dgm:spPr/>
      <dgm:t>
        <a:bodyPr/>
        <a:lstStyle/>
        <a:p>
          <a:pPr latinLnBrk="1"/>
          <a:endParaRPr lang="ko-KR" altLang="en-US"/>
        </a:p>
      </dgm:t>
    </dgm:pt>
    <dgm:pt modelId="{E704D500-B1D2-4892-8343-DD8B5D20C78F}" type="sibTrans" cxnId="{B17D3D91-E67C-443F-AF8B-C84F84AF475A}">
      <dgm:prSet/>
      <dgm:spPr/>
      <dgm:t>
        <a:bodyPr/>
        <a:lstStyle/>
        <a:p>
          <a:pPr latinLnBrk="1"/>
          <a:endParaRPr lang="ko-KR" altLang="en-US"/>
        </a:p>
      </dgm:t>
    </dgm:pt>
    <dgm:pt modelId="{6CB9A5F7-55A9-44E6-8C59-F515140B7B1C}" type="pres">
      <dgm:prSet presAssocID="{28BB08CC-421F-4F0A-820C-5C2A386FA2DB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DF0311E-FB6C-4D7A-AFDC-908B47D56F01}" type="pres">
      <dgm:prSet presAssocID="{6B4B91CA-0739-4426-8FB7-9BD1F520AB1C}" presName="ParentComposite" presStyleCnt="0"/>
      <dgm:spPr/>
      <dgm:t>
        <a:bodyPr/>
        <a:lstStyle/>
        <a:p>
          <a:pPr latinLnBrk="1"/>
          <a:endParaRPr lang="ko-KR" altLang="en-US"/>
        </a:p>
      </dgm:t>
    </dgm:pt>
    <dgm:pt modelId="{B19C6BBA-BF38-4242-A9AB-D4C607F4AC15}" type="pres">
      <dgm:prSet presAssocID="{6B4B91CA-0739-4426-8FB7-9BD1F520AB1C}" presName="Chord" presStyleLbl="bgShp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26190B8B-9BFC-4601-850A-70C1F4037737}" type="pres">
      <dgm:prSet presAssocID="{6B4B91CA-0739-4426-8FB7-9BD1F520AB1C}" presName="Pie" presStyleLbl="alignNode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9CB838D1-DBAC-499D-ACD2-AC35714EC476}" type="pres">
      <dgm:prSet presAssocID="{6B4B91CA-0739-4426-8FB7-9BD1F520AB1C}" presName="Paren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0A81EFD-75C9-4CAB-B5BA-7B9D88B34BA8}" type="pres">
      <dgm:prSet presAssocID="{4688B15F-55AB-47F4-A65B-53FC96513B67}" presName="ParentComposite" presStyleCnt="0"/>
      <dgm:spPr/>
      <dgm:t>
        <a:bodyPr/>
        <a:lstStyle/>
        <a:p>
          <a:pPr latinLnBrk="1"/>
          <a:endParaRPr lang="ko-KR" altLang="en-US"/>
        </a:p>
      </dgm:t>
    </dgm:pt>
    <dgm:pt modelId="{044F8F69-BE50-498B-8F37-5DC65F84973B}" type="pres">
      <dgm:prSet presAssocID="{4688B15F-55AB-47F4-A65B-53FC96513B67}" presName="Chord" presStyleLbl="bgShp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0B60D857-9633-4F3F-B87F-EB24D4135065}" type="pres">
      <dgm:prSet presAssocID="{4688B15F-55AB-47F4-A65B-53FC96513B67}" presName="Pie" presStyleLbl="alignNode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1A12ED8E-4953-4D2B-8124-78141FFE7CA8}" type="pres">
      <dgm:prSet presAssocID="{4688B15F-55AB-47F4-A65B-53FC96513B67}" presName="Parent" presStyleLbl="revTx" presStyleIdx="1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938B291-0150-41A3-ADA3-16A7EFA09D38}" type="presOf" srcId="{4688B15F-55AB-47F4-A65B-53FC96513B67}" destId="{1A12ED8E-4953-4D2B-8124-78141FFE7CA8}" srcOrd="0" destOrd="0" presId="urn:microsoft.com/office/officeart/2009/3/layout/PieProcess"/>
    <dgm:cxn modelId="{B17D3D91-E67C-443F-AF8B-C84F84AF475A}" srcId="{28BB08CC-421F-4F0A-820C-5C2A386FA2DB}" destId="{4688B15F-55AB-47F4-A65B-53FC96513B67}" srcOrd="1" destOrd="0" parTransId="{92C4E306-A13F-475E-BDEB-9DB1F1DFB367}" sibTransId="{E704D500-B1D2-4892-8343-DD8B5D20C78F}"/>
    <dgm:cxn modelId="{F7112A87-43E1-441E-9E2C-30D75AF9FA79}" srcId="{28BB08CC-421F-4F0A-820C-5C2A386FA2DB}" destId="{6B4B91CA-0739-4426-8FB7-9BD1F520AB1C}" srcOrd="0" destOrd="0" parTransId="{25672123-E566-492B-8119-272673D0A7B8}" sibTransId="{E1C5C2E6-F4AD-4B9D-8F93-2F0212EC9630}"/>
    <dgm:cxn modelId="{1AE37C25-477B-40D4-BC21-3474C00F88B2}" type="presOf" srcId="{28BB08CC-421F-4F0A-820C-5C2A386FA2DB}" destId="{6CB9A5F7-55A9-44E6-8C59-F515140B7B1C}" srcOrd="0" destOrd="0" presId="urn:microsoft.com/office/officeart/2009/3/layout/PieProcess"/>
    <dgm:cxn modelId="{D82319C3-8D17-4E34-8234-B7CA65653C0B}" type="presOf" srcId="{6B4B91CA-0739-4426-8FB7-9BD1F520AB1C}" destId="{9CB838D1-DBAC-499D-ACD2-AC35714EC476}" srcOrd="0" destOrd="0" presId="urn:microsoft.com/office/officeart/2009/3/layout/PieProcess"/>
    <dgm:cxn modelId="{AE991C6C-9FBB-4262-A3FF-68F338617B37}" type="presParOf" srcId="{6CB9A5F7-55A9-44E6-8C59-F515140B7B1C}" destId="{FDF0311E-FB6C-4D7A-AFDC-908B47D56F01}" srcOrd="0" destOrd="0" presId="urn:microsoft.com/office/officeart/2009/3/layout/PieProcess"/>
    <dgm:cxn modelId="{DB3662AC-E37B-4DF4-9274-24B61772FC20}" type="presParOf" srcId="{FDF0311E-FB6C-4D7A-AFDC-908B47D56F01}" destId="{B19C6BBA-BF38-4242-A9AB-D4C607F4AC15}" srcOrd="0" destOrd="0" presId="urn:microsoft.com/office/officeart/2009/3/layout/PieProcess"/>
    <dgm:cxn modelId="{5D094A07-A3AA-4C2A-AE4E-9D0BD522F9B3}" type="presParOf" srcId="{FDF0311E-FB6C-4D7A-AFDC-908B47D56F01}" destId="{26190B8B-9BFC-4601-850A-70C1F4037737}" srcOrd="1" destOrd="0" presId="urn:microsoft.com/office/officeart/2009/3/layout/PieProcess"/>
    <dgm:cxn modelId="{2BAE1AB6-0562-4B75-822D-569186CE7640}" type="presParOf" srcId="{FDF0311E-FB6C-4D7A-AFDC-908B47D56F01}" destId="{9CB838D1-DBAC-499D-ACD2-AC35714EC476}" srcOrd="2" destOrd="0" presId="urn:microsoft.com/office/officeart/2009/3/layout/PieProcess"/>
    <dgm:cxn modelId="{7A9C1560-431F-4198-8976-895C121C2331}" type="presParOf" srcId="{6CB9A5F7-55A9-44E6-8C59-F515140B7B1C}" destId="{70A81EFD-75C9-4CAB-B5BA-7B9D88B34BA8}" srcOrd="1" destOrd="0" presId="urn:microsoft.com/office/officeart/2009/3/layout/PieProcess"/>
    <dgm:cxn modelId="{D7F3D3DB-37AB-4B38-BFA0-3914A556EED7}" type="presParOf" srcId="{70A81EFD-75C9-4CAB-B5BA-7B9D88B34BA8}" destId="{044F8F69-BE50-498B-8F37-5DC65F84973B}" srcOrd="0" destOrd="0" presId="urn:microsoft.com/office/officeart/2009/3/layout/PieProcess"/>
    <dgm:cxn modelId="{8B8C1017-574F-46BA-B518-455A76BDFA29}" type="presParOf" srcId="{70A81EFD-75C9-4CAB-B5BA-7B9D88B34BA8}" destId="{0B60D857-9633-4F3F-B87F-EB24D4135065}" srcOrd="1" destOrd="0" presId="urn:microsoft.com/office/officeart/2009/3/layout/PieProcess"/>
    <dgm:cxn modelId="{1AF3EC00-5C85-43C4-A6A9-084F44FCB19D}" type="presParOf" srcId="{70A81EFD-75C9-4CAB-B5BA-7B9D88B34BA8}" destId="{1A12ED8E-4953-4D2B-8124-78141FFE7CA8}" srcOrd="2" destOrd="0" presId="urn:microsoft.com/office/officeart/2009/3/layout/Pie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C7F4350-374F-40CC-B547-19367B715F05}" type="doc">
      <dgm:prSet loTypeId="urn:microsoft.com/office/officeart/2005/8/layout/process2" loCatId="process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pPr latinLnBrk="1"/>
          <a:endParaRPr lang="ko-KR" altLang="en-US"/>
        </a:p>
      </dgm:t>
    </dgm:pt>
    <dgm:pt modelId="{132F2757-EA2D-4033-B1E1-6280EC9C3EB5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넥슨 풋볼고딕 L" panose="020B0303000000000000" pitchFamily="50" charset="-127"/>
              <a:ea typeface="넥슨 풋볼고딕 L" panose="020B0303000000000000" pitchFamily="50" charset="-127"/>
            </a:rPr>
            <a:t>시간 제한</a:t>
          </a:r>
          <a:endParaRPr lang="ko-KR" altLang="en-US" dirty="0">
            <a:latin typeface="넥슨 풋볼고딕 L" panose="020B0303000000000000" pitchFamily="50" charset="-127"/>
            <a:ea typeface="넥슨 풋볼고딕 L" panose="020B0303000000000000" pitchFamily="50" charset="-127"/>
          </a:endParaRPr>
        </a:p>
      </dgm:t>
    </dgm:pt>
    <dgm:pt modelId="{0728DC33-49C2-4621-872E-EA9931DEAED3}" type="parTrans" cxnId="{2ED5BD69-6C24-4236-8F37-8AE93FD41D4B}">
      <dgm:prSet/>
      <dgm:spPr/>
      <dgm:t>
        <a:bodyPr/>
        <a:lstStyle/>
        <a:p>
          <a:pPr latinLnBrk="1"/>
          <a:endParaRPr lang="ko-KR" altLang="en-US"/>
        </a:p>
      </dgm:t>
    </dgm:pt>
    <dgm:pt modelId="{F85D224B-345A-45B9-A8DA-3F17526A9CCB}" type="sibTrans" cxnId="{2ED5BD69-6C24-4236-8F37-8AE93FD41D4B}">
      <dgm:prSet/>
      <dgm:spPr/>
      <dgm:t>
        <a:bodyPr/>
        <a:lstStyle/>
        <a:p>
          <a:pPr latinLnBrk="1"/>
          <a:endParaRPr lang="ko-KR" altLang="en-US" dirty="0"/>
        </a:p>
      </dgm:t>
    </dgm:pt>
    <dgm:pt modelId="{D5505345-DE04-444B-A080-FA2D2500C664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넥슨 풋볼고딕 L" panose="020B0303000000000000" pitchFamily="50" charset="-127"/>
              <a:ea typeface="넥슨 풋볼고딕 L" panose="020B0303000000000000" pitchFamily="50" charset="-127"/>
            </a:rPr>
            <a:t>순위 경쟁</a:t>
          </a:r>
          <a:endParaRPr lang="ko-KR" altLang="en-US" dirty="0">
            <a:latin typeface="넥슨 풋볼고딕 L" panose="020B0303000000000000" pitchFamily="50" charset="-127"/>
            <a:ea typeface="넥슨 풋볼고딕 L" panose="020B0303000000000000" pitchFamily="50" charset="-127"/>
          </a:endParaRPr>
        </a:p>
      </dgm:t>
    </dgm:pt>
    <dgm:pt modelId="{5A16CCE0-5FF4-4DE6-BF7A-2E7D3966368B}" type="parTrans" cxnId="{33308979-9910-44EC-942F-823EB82D8FB6}">
      <dgm:prSet/>
      <dgm:spPr/>
      <dgm:t>
        <a:bodyPr/>
        <a:lstStyle/>
        <a:p>
          <a:pPr latinLnBrk="1"/>
          <a:endParaRPr lang="ko-KR" altLang="en-US"/>
        </a:p>
      </dgm:t>
    </dgm:pt>
    <dgm:pt modelId="{B4EC6D93-36E5-4929-80F5-F2C207F61295}" type="sibTrans" cxnId="{33308979-9910-44EC-942F-823EB82D8FB6}">
      <dgm:prSet/>
      <dgm:spPr/>
      <dgm:t>
        <a:bodyPr/>
        <a:lstStyle/>
        <a:p>
          <a:pPr latinLnBrk="1"/>
          <a:endParaRPr lang="ko-KR" altLang="en-US" dirty="0"/>
        </a:p>
      </dgm:t>
    </dgm:pt>
    <dgm:pt modelId="{66FCE290-874B-4F99-82ED-913AB6BD16F1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넥슨 풋볼고딕 L" panose="020B0303000000000000" pitchFamily="50" charset="-127"/>
              <a:ea typeface="넥슨 풋볼고딕 L" panose="020B0303000000000000" pitchFamily="50" charset="-127"/>
            </a:rPr>
            <a:t>게임 종료</a:t>
          </a:r>
          <a:endParaRPr lang="ko-KR" altLang="en-US" dirty="0">
            <a:latin typeface="넥슨 풋볼고딕 L" panose="020B0303000000000000" pitchFamily="50" charset="-127"/>
            <a:ea typeface="넥슨 풋볼고딕 L" panose="020B0303000000000000" pitchFamily="50" charset="-127"/>
          </a:endParaRPr>
        </a:p>
      </dgm:t>
    </dgm:pt>
    <dgm:pt modelId="{98B2336A-A19B-44B7-8C41-4A33DB8D0D7A}" type="parTrans" cxnId="{629DB8C8-8399-49AF-9B0E-BF606992F5A2}">
      <dgm:prSet/>
      <dgm:spPr/>
      <dgm:t>
        <a:bodyPr/>
        <a:lstStyle/>
        <a:p>
          <a:pPr latinLnBrk="1"/>
          <a:endParaRPr lang="ko-KR" altLang="en-US"/>
        </a:p>
      </dgm:t>
    </dgm:pt>
    <dgm:pt modelId="{E2782C32-D146-4B26-BA12-023B696AA0C5}" type="sibTrans" cxnId="{629DB8C8-8399-49AF-9B0E-BF606992F5A2}">
      <dgm:prSet/>
      <dgm:spPr>
        <a:solidFill>
          <a:srgbClr val="F5801F"/>
        </a:solidFill>
      </dgm:spPr>
      <dgm:t>
        <a:bodyPr/>
        <a:lstStyle/>
        <a:p>
          <a:pPr latinLnBrk="1"/>
          <a:endParaRPr lang="ko-KR" altLang="en-US" dirty="0"/>
        </a:p>
      </dgm:t>
    </dgm:pt>
    <dgm:pt modelId="{84FD2928-22D1-42FE-BD4D-CEEAF0F7006B}">
      <dgm:prSet phldrT="[텍스트]" custT="1"/>
      <dgm:spPr>
        <a:solidFill>
          <a:srgbClr val="F5801F"/>
        </a:solidFill>
      </dgm:spPr>
      <dgm:t>
        <a:bodyPr/>
        <a:lstStyle/>
        <a:p>
          <a:pPr latinLnBrk="1"/>
          <a:r>
            <a:rPr lang="ko-KR" altLang="en-US" sz="1600" dirty="0" smtClean="0">
              <a:latin typeface="넥슨 풋볼고딕 L" panose="020B0303000000000000" pitchFamily="50" charset="-127"/>
              <a:ea typeface="넥슨 풋볼고딕 L" panose="020B0303000000000000" pitchFamily="50" charset="-127"/>
            </a:rPr>
            <a:t> </a:t>
          </a:r>
          <a:endParaRPr lang="ko-KR" altLang="en-US" sz="1600" dirty="0">
            <a:latin typeface="넥슨 풋볼고딕 L" panose="020B0303000000000000" pitchFamily="50" charset="-127"/>
            <a:ea typeface="넥슨 풋볼고딕 L" panose="020B0303000000000000" pitchFamily="50" charset="-127"/>
          </a:endParaRPr>
        </a:p>
      </dgm:t>
    </dgm:pt>
    <dgm:pt modelId="{9ED9BF0D-BF1C-4075-8A52-851375B22BE7}" type="sibTrans" cxnId="{7F5768FD-52E1-4C01-923E-E64447FFAF93}">
      <dgm:prSet/>
      <dgm:spPr/>
      <dgm:t>
        <a:bodyPr/>
        <a:lstStyle/>
        <a:p>
          <a:pPr latinLnBrk="1"/>
          <a:endParaRPr lang="ko-KR" altLang="en-US"/>
        </a:p>
      </dgm:t>
    </dgm:pt>
    <dgm:pt modelId="{C54F70E2-FCF0-4028-AFEA-A66FDEEF42FD}" type="parTrans" cxnId="{7F5768FD-52E1-4C01-923E-E64447FFAF93}">
      <dgm:prSet/>
      <dgm:spPr/>
      <dgm:t>
        <a:bodyPr/>
        <a:lstStyle/>
        <a:p>
          <a:pPr latinLnBrk="1"/>
          <a:endParaRPr lang="ko-KR" altLang="en-US"/>
        </a:p>
      </dgm:t>
    </dgm:pt>
    <dgm:pt modelId="{D994D517-D301-46EE-995A-56D874BC51E6}" type="pres">
      <dgm:prSet presAssocID="{EC7F4350-374F-40CC-B547-19367B715F05}" presName="linearFlow" presStyleCnt="0">
        <dgm:presLayoutVars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E5B7F43-2EDD-40AA-85E2-D3AD44793363}" type="pres">
      <dgm:prSet presAssocID="{D5505345-DE04-444B-A080-FA2D2500C664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67F934-CF82-4415-91DD-EF1441D3FCA9}" type="pres">
      <dgm:prSet presAssocID="{B4EC6D93-36E5-4929-80F5-F2C207F61295}" presName="sibTrans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21F17931-D0D8-464C-B923-D80398DAA15A}" type="pres">
      <dgm:prSet presAssocID="{B4EC6D93-36E5-4929-80F5-F2C207F61295}" presName="connectorText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DE2A35A0-EB42-424E-8511-15CBAAC00693}" type="pres">
      <dgm:prSet presAssocID="{132F2757-EA2D-4033-B1E1-6280EC9C3EB5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879BFE4-FF13-44D7-9B15-C76C41DA1B6A}" type="pres">
      <dgm:prSet presAssocID="{F85D224B-345A-45B9-A8DA-3F17526A9CCB}" presName="sibTrans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C0186CA4-0CF2-4476-9CD1-17A7F2B4767A}" type="pres">
      <dgm:prSet presAssocID="{F85D224B-345A-45B9-A8DA-3F17526A9CCB}" presName="connectorText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57BD140F-115B-44CF-A56D-3A91043BA531}" type="pres">
      <dgm:prSet presAssocID="{66FCE290-874B-4F99-82ED-913AB6BD16F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F48E6CA-8EE8-4A9E-B571-84F8DE486F93}" type="pres">
      <dgm:prSet presAssocID="{E2782C32-D146-4B26-BA12-023B696AA0C5}" presName="sibTrans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828564FF-7052-4A17-A2D0-C3E09D7D991C}" type="pres">
      <dgm:prSet presAssocID="{E2782C32-D146-4B26-BA12-023B696AA0C5}" presName="connectorText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695596BE-271C-4F2D-AB24-44EFDB96A81E}" type="pres">
      <dgm:prSet presAssocID="{84FD2928-22D1-42FE-BD4D-CEEAF0F7006B}" presName="node" presStyleLbl="node1" presStyleIdx="3" presStyleCnt="4" custFlipVert="1" custFlipHor="1" custScaleX="34524" custScaleY="1293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B64DDD3-F543-444C-B0C3-B27C2A8B64CB}" type="presOf" srcId="{EC7F4350-374F-40CC-B547-19367B715F05}" destId="{D994D517-D301-46EE-995A-56D874BC51E6}" srcOrd="0" destOrd="0" presId="urn:microsoft.com/office/officeart/2005/8/layout/process2"/>
    <dgm:cxn modelId="{8C677B39-16BA-4A0F-8458-7BF6804E1730}" type="presOf" srcId="{D5505345-DE04-444B-A080-FA2D2500C664}" destId="{1E5B7F43-2EDD-40AA-85E2-D3AD44793363}" srcOrd="0" destOrd="0" presId="urn:microsoft.com/office/officeart/2005/8/layout/process2"/>
    <dgm:cxn modelId="{0D855C41-7691-40C4-A667-EFDF8C638FE8}" type="presOf" srcId="{F85D224B-345A-45B9-A8DA-3F17526A9CCB}" destId="{C0186CA4-0CF2-4476-9CD1-17A7F2B4767A}" srcOrd="1" destOrd="0" presId="urn:microsoft.com/office/officeart/2005/8/layout/process2"/>
    <dgm:cxn modelId="{59044E8B-B60B-4ED5-8094-99CB033FDAC5}" type="presOf" srcId="{E2782C32-D146-4B26-BA12-023B696AA0C5}" destId="{828564FF-7052-4A17-A2D0-C3E09D7D991C}" srcOrd="1" destOrd="0" presId="urn:microsoft.com/office/officeart/2005/8/layout/process2"/>
    <dgm:cxn modelId="{33308979-9910-44EC-942F-823EB82D8FB6}" srcId="{EC7F4350-374F-40CC-B547-19367B715F05}" destId="{D5505345-DE04-444B-A080-FA2D2500C664}" srcOrd="0" destOrd="0" parTransId="{5A16CCE0-5FF4-4DE6-BF7A-2E7D3966368B}" sibTransId="{B4EC6D93-36E5-4929-80F5-F2C207F61295}"/>
    <dgm:cxn modelId="{52A8FBCC-14E4-4CBD-AAA1-B4E1ED75F61B}" type="presOf" srcId="{E2782C32-D146-4B26-BA12-023B696AA0C5}" destId="{BF48E6CA-8EE8-4A9E-B571-84F8DE486F93}" srcOrd="0" destOrd="0" presId="urn:microsoft.com/office/officeart/2005/8/layout/process2"/>
    <dgm:cxn modelId="{629DB8C8-8399-49AF-9B0E-BF606992F5A2}" srcId="{EC7F4350-374F-40CC-B547-19367B715F05}" destId="{66FCE290-874B-4F99-82ED-913AB6BD16F1}" srcOrd="2" destOrd="0" parTransId="{98B2336A-A19B-44B7-8C41-4A33DB8D0D7A}" sibTransId="{E2782C32-D146-4B26-BA12-023B696AA0C5}"/>
    <dgm:cxn modelId="{2A87B761-0B87-43C3-B7D3-7FABF5C0C47D}" type="presOf" srcId="{66FCE290-874B-4F99-82ED-913AB6BD16F1}" destId="{57BD140F-115B-44CF-A56D-3A91043BA531}" srcOrd="0" destOrd="0" presId="urn:microsoft.com/office/officeart/2005/8/layout/process2"/>
    <dgm:cxn modelId="{D8BDE29B-87D0-4753-84DD-AB51BB3BD863}" type="presOf" srcId="{B4EC6D93-36E5-4929-80F5-F2C207F61295}" destId="{4767F934-CF82-4415-91DD-EF1441D3FCA9}" srcOrd="0" destOrd="0" presId="urn:microsoft.com/office/officeart/2005/8/layout/process2"/>
    <dgm:cxn modelId="{7F5768FD-52E1-4C01-923E-E64447FFAF93}" srcId="{EC7F4350-374F-40CC-B547-19367B715F05}" destId="{84FD2928-22D1-42FE-BD4D-CEEAF0F7006B}" srcOrd="3" destOrd="0" parTransId="{C54F70E2-FCF0-4028-AFEA-A66FDEEF42FD}" sibTransId="{9ED9BF0D-BF1C-4075-8A52-851375B22BE7}"/>
    <dgm:cxn modelId="{191EF4FD-F18C-4D25-97B6-1780A4828DF5}" type="presOf" srcId="{132F2757-EA2D-4033-B1E1-6280EC9C3EB5}" destId="{DE2A35A0-EB42-424E-8511-15CBAAC00693}" srcOrd="0" destOrd="0" presId="urn:microsoft.com/office/officeart/2005/8/layout/process2"/>
    <dgm:cxn modelId="{EA244D42-923D-4C03-BE84-03BBC3FE36C8}" type="presOf" srcId="{B4EC6D93-36E5-4929-80F5-F2C207F61295}" destId="{21F17931-D0D8-464C-B923-D80398DAA15A}" srcOrd="1" destOrd="0" presId="urn:microsoft.com/office/officeart/2005/8/layout/process2"/>
    <dgm:cxn modelId="{B5195DED-1355-4CE4-89F2-5263B6687D04}" type="presOf" srcId="{84FD2928-22D1-42FE-BD4D-CEEAF0F7006B}" destId="{695596BE-271C-4F2D-AB24-44EFDB96A81E}" srcOrd="0" destOrd="0" presId="urn:microsoft.com/office/officeart/2005/8/layout/process2"/>
    <dgm:cxn modelId="{BDAC402B-7F48-43B8-8A0B-653700536945}" type="presOf" srcId="{F85D224B-345A-45B9-A8DA-3F17526A9CCB}" destId="{3879BFE4-FF13-44D7-9B15-C76C41DA1B6A}" srcOrd="0" destOrd="0" presId="urn:microsoft.com/office/officeart/2005/8/layout/process2"/>
    <dgm:cxn modelId="{2ED5BD69-6C24-4236-8F37-8AE93FD41D4B}" srcId="{EC7F4350-374F-40CC-B547-19367B715F05}" destId="{132F2757-EA2D-4033-B1E1-6280EC9C3EB5}" srcOrd="1" destOrd="0" parTransId="{0728DC33-49C2-4621-872E-EA9931DEAED3}" sibTransId="{F85D224B-345A-45B9-A8DA-3F17526A9CCB}"/>
    <dgm:cxn modelId="{E0D16680-06E7-4326-B859-B9B78AB18ECF}" type="presParOf" srcId="{D994D517-D301-46EE-995A-56D874BC51E6}" destId="{1E5B7F43-2EDD-40AA-85E2-D3AD44793363}" srcOrd="0" destOrd="0" presId="urn:microsoft.com/office/officeart/2005/8/layout/process2"/>
    <dgm:cxn modelId="{F7A0AF46-2C11-4638-B575-900CFDF72A67}" type="presParOf" srcId="{D994D517-D301-46EE-995A-56D874BC51E6}" destId="{4767F934-CF82-4415-91DD-EF1441D3FCA9}" srcOrd="1" destOrd="0" presId="urn:microsoft.com/office/officeart/2005/8/layout/process2"/>
    <dgm:cxn modelId="{BFB11C09-7B95-4184-9A52-28A9A5834523}" type="presParOf" srcId="{4767F934-CF82-4415-91DD-EF1441D3FCA9}" destId="{21F17931-D0D8-464C-B923-D80398DAA15A}" srcOrd="0" destOrd="0" presId="urn:microsoft.com/office/officeart/2005/8/layout/process2"/>
    <dgm:cxn modelId="{FFFC45ED-9EA9-463D-B7DC-E4500D2742DF}" type="presParOf" srcId="{D994D517-D301-46EE-995A-56D874BC51E6}" destId="{DE2A35A0-EB42-424E-8511-15CBAAC00693}" srcOrd="2" destOrd="0" presId="urn:microsoft.com/office/officeart/2005/8/layout/process2"/>
    <dgm:cxn modelId="{56D47848-9B95-4891-BCA3-EF14E78E893F}" type="presParOf" srcId="{D994D517-D301-46EE-995A-56D874BC51E6}" destId="{3879BFE4-FF13-44D7-9B15-C76C41DA1B6A}" srcOrd="3" destOrd="0" presId="urn:microsoft.com/office/officeart/2005/8/layout/process2"/>
    <dgm:cxn modelId="{39F7F00A-92D3-4227-9440-A7FD73CCBEB8}" type="presParOf" srcId="{3879BFE4-FF13-44D7-9B15-C76C41DA1B6A}" destId="{C0186CA4-0CF2-4476-9CD1-17A7F2B4767A}" srcOrd="0" destOrd="0" presId="urn:microsoft.com/office/officeart/2005/8/layout/process2"/>
    <dgm:cxn modelId="{46BDE02C-4795-49BB-87D3-FBE75B361732}" type="presParOf" srcId="{D994D517-D301-46EE-995A-56D874BC51E6}" destId="{57BD140F-115B-44CF-A56D-3A91043BA531}" srcOrd="4" destOrd="0" presId="urn:microsoft.com/office/officeart/2005/8/layout/process2"/>
    <dgm:cxn modelId="{ECEDBC9E-D1DA-4AEE-AEDC-D432063CD58F}" type="presParOf" srcId="{D994D517-D301-46EE-995A-56D874BC51E6}" destId="{BF48E6CA-8EE8-4A9E-B571-84F8DE486F93}" srcOrd="5" destOrd="0" presId="urn:microsoft.com/office/officeart/2005/8/layout/process2"/>
    <dgm:cxn modelId="{9F8F591F-72F9-4482-889B-86E3BE0259FE}" type="presParOf" srcId="{BF48E6CA-8EE8-4A9E-B571-84F8DE486F93}" destId="{828564FF-7052-4A17-A2D0-C3E09D7D991C}" srcOrd="0" destOrd="0" presId="urn:microsoft.com/office/officeart/2005/8/layout/process2"/>
    <dgm:cxn modelId="{C7658F6A-8293-49FE-A725-148546AD82BC}" type="presParOf" srcId="{D994D517-D301-46EE-995A-56D874BC51E6}" destId="{695596BE-271C-4F2D-AB24-44EFDB96A81E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C7F4350-374F-40CC-B547-19367B715F05}" type="doc">
      <dgm:prSet loTypeId="urn:microsoft.com/office/officeart/2005/8/layout/lProcess1" loCatId="process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132F2757-EA2D-4033-B1E1-6280EC9C3EB5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넥슨 풋볼고딕 L" panose="020B0303000000000000" pitchFamily="50" charset="-127"/>
              <a:ea typeface="넥슨 풋볼고딕 L" panose="020B0303000000000000" pitchFamily="50" charset="-127"/>
            </a:rPr>
            <a:t>게임 접속</a:t>
          </a:r>
          <a:endParaRPr lang="ko-KR" altLang="en-US" dirty="0">
            <a:latin typeface="넥슨 풋볼고딕 L" panose="020B0303000000000000" pitchFamily="50" charset="-127"/>
            <a:ea typeface="넥슨 풋볼고딕 L" panose="020B0303000000000000" pitchFamily="50" charset="-127"/>
          </a:endParaRPr>
        </a:p>
      </dgm:t>
    </dgm:pt>
    <dgm:pt modelId="{0728DC33-49C2-4621-872E-EA9931DEAED3}" type="parTrans" cxnId="{2ED5BD69-6C24-4236-8F37-8AE93FD41D4B}">
      <dgm:prSet/>
      <dgm:spPr/>
      <dgm:t>
        <a:bodyPr/>
        <a:lstStyle/>
        <a:p>
          <a:pPr latinLnBrk="1"/>
          <a:endParaRPr lang="ko-KR" altLang="en-US"/>
        </a:p>
      </dgm:t>
    </dgm:pt>
    <dgm:pt modelId="{F85D224B-345A-45B9-A8DA-3F17526A9CCB}" type="sibTrans" cxnId="{2ED5BD69-6C24-4236-8F37-8AE93FD41D4B}">
      <dgm:prSet/>
      <dgm:spPr/>
      <dgm:t>
        <a:bodyPr/>
        <a:lstStyle/>
        <a:p>
          <a:pPr latinLnBrk="1"/>
          <a:endParaRPr lang="ko-KR" altLang="en-US"/>
        </a:p>
      </dgm:t>
    </dgm:pt>
    <dgm:pt modelId="{D5505345-DE04-444B-A080-FA2D2500C664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넥슨 풋볼고딕 L" panose="020B0303000000000000" pitchFamily="50" charset="-127"/>
              <a:ea typeface="넥슨 풋볼고딕 L" panose="020B0303000000000000" pitchFamily="50" charset="-127"/>
            </a:rPr>
            <a:t>게임 시작</a:t>
          </a:r>
          <a:endParaRPr lang="ko-KR" altLang="en-US" dirty="0">
            <a:latin typeface="넥슨 풋볼고딕 L" panose="020B0303000000000000" pitchFamily="50" charset="-127"/>
            <a:ea typeface="넥슨 풋볼고딕 L" panose="020B0303000000000000" pitchFamily="50" charset="-127"/>
          </a:endParaRPr>
        </a:p>
      </dgm:t>
    </dgm:pt>
    <dgm:pt modelId="{5A16CCE0-5FF4-4DE6-BF7A-2E7D3966368B}" type="parTrans" cxnId="{33308979-9910-44EC-942F-823EB82D8FB6}">
      <dgm:prSet/>
      <dgm:spPr/>
      <dgm:t>
        <a:bodyPr/>
        <a:lstStyle/>
        <a:p>
          <a:pPr latinLnBrk="1"/>
          <a:endParaRPr lang="ko-KR" altLang="en-US"/>
        </a:p>
      </dgm:t>
    </dgm:pt>
    <dgm:pt modelId="{B4EC6D93-36E5-4929-80F5-F2C207F61295}" type="sibTrans" cxnId="{33308979-9910-44EC-942F-823EB82D8FB6}">
      <dgm:prSet/>
      <dgm:spPr/>
      <dgm:t>
        <a:bodyPr/>
        <a:lstStyle/>
        <a:p>
          <a:pPr latinLnBrk="1"/>
          <a:endParaRPr lang="ko-KR" altLang="en-US"/>
        </a:p>
      </dgm:t>
    </dgm:pt>
    <dgm:pt modelId="{84FD2928-22D1-42FE-BD4D-CEEAF0F7006B}">
      <dgm:prSet phldrT="[텍스트]" custT="1"/>
      <dgm:spPr/>
      <dgm:t>
        <a:bodyPr/>
        <a:lstStyle/>
        <a:p>
          <a:pPr latinLnBrk="1"/>
          <a:r>
            <a:rPr lang="ko-KR" altLang="en-US" sz="1600" dirty="0" smtClean="0">
              <a:latin typeface="넥슨 풋볼고딕 L" panose="020B0303000000000000" pitchFamily="50" charset="-127"/>
              <a:ea typeface="넥슨 풋볼고딕 L" panose="020B0303000000000000" pitchFamily="50" charset="-127"/>
            </a:rPr>
            <a:t>게임 결과</a:t>
          </a:r>
          <a:endParaRPr lang="ko-KR" altLang="en-US" sz="1600" dirty="0">
            <a:latin typeface="넥슨 풋볼고딕 L" panose="020B0303000000000000" pitchFamily="50" charset="-127"/>
            <a:ea typeface="넥슨 풋볼고딕 L" panose="020B0303000000000000" pitchFamily="50" charset="-127"/>
          </a:endParaRPr>
        </a:p>
      </dgm:t>
    </dgm:pt>
    <dgm:pt modelId="{C54F70E2-FCF0-4028-AFEA-A66FDEEF42FD}" type="parTrans" cxnId="{7F5768FD-52E1-4C01-923E-E64447FFAF93}">
      <dgm:prSet/>
      <dgm:spPr/>
      <dgm:t>
        <a:bodyPr/>
        <a:lstStyle/>
        <a:p>
          <a:pPr latinLnBrk="1"/>
          <a:endParaRPr lang="ko-KR" altLang="en-US"/>
        </a:p>
      </dgm:t>
    </dgm:pt>
    <dgm:pt modelId="{9ED9BF0D-BF1C-4075-8A52-851375B22BE7}" type="sibTrans" cxnId="{7F5768FD-52E1-4C01-923E-E64447FFAF93}">
      <dgm:prSet/>
      <dgm:spPr/>
      <dgm:t>
        <a:bodyPr/>
        <a:lstStyle/>
        <a:p>
          <a:pPr latinLnBrk="1"/>
          <a:endParaRPr lang="ko-KR" altLang="en-US"/>
        </a:p>
      </dgm:t>
    </dgm:pt>
    <dgm:pt modelId="{66FCE290-874B-4F99-82ED-913AB6BD16F1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넥슨 풋볼고딕 L" panose="020B0303000000000000" pitchFamily="50" charset="-127"/>
              <a:ea typeface="넥슨 풋볼고딕 L" panose="020B0303000000000000" pitchFamily="50" charset="-127"/>
            </a:rPr>
            <a:t>게임 진행</a:t>
          </a:r>
          <a:endParaRPr lang="ko-KR" altLang="en-US" dirty="0">
            <a:latin typeface="넥슨 풋볼고딕 L" panose="020B0303000000000000" pitchFamily="50" charset="-127"/>
            <a:ea typeface="넥슨 풋볼고딕 L" panose="020B0303000000000000" pitchFamily="50" charset="-127"/>
          </a:endParaRPr>
        </a:p>
      </dgm:t>
    </dgm:pt>
    <dgm:pt modelId="{98B2336A-A19B-44B7-8C41-4A33DB8D0D7A}" type="parTrans" cxnId="{629DB8C8-8399-49AF-9B0E-BF606992F5A2}">
      <dgm:prSet/>
      <dgm:spPr/>
      <dgm:t>
        <a:bodyPr/>
        <a:lstStyle/>
        <a:p>
          <a:pPr latinLnBrk="1"/>
          <a:endParaRPr lang="ko-KR" altLang="en-US"/>
        </a:p>
      </dgm:t>
    </dgm:pt>
    <dgm:pt modelId="{E2782C32-D146-4B26-BA12-023B696AA0C5}" type="sibTrans" cxnId="{629DB8C8-8399-49AF-9B0E-BF606992F5A2}">
      <dgm:prSet/>
      <dgm:spPr/>
      <dgm:t>
        <a:bodyPr/>
        <a:lstStyle/>
        <a:p>
          <a:pPr latinLnBrk="1"/>
          <a:endParaRPr lang="ko-KR" altLang="en-US"/>
        </a:p>
      </dgm:t>
    </dgm:pt>
    <dgm:pt modelId="{820CED21-05B0-4407-955B-39CB3CD75836}" type="pres">
      <dgm:prSet presAssocID="{EC7F4350-374F-40CC-B547-19367B715F0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16C0DE-9B76-4A51-A555-FD6AEA466FD6}" type="pres">
      <dgm:prSet presAssocID="{132F2757-EA2D-4033-B1E1-6280EC9C3EB5}" presName="vertFlow" presStyleCnt="0"/>
      <dgm:spPr/>
    </dgm:pt>
    <dgm:pt modelId="{16986119-C86B-4F12-B8B2-4F1611D953E1}" type="pres">
      <dgm:prSet presAssocID="{132F2757-EA2D-4033-B1E1-6280EC9C3EB5}" presName="header" presStyleLbl="node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A5B8A0FA-8B72-4042-9C31-2561C2431ED2}" type="pres">
      <dgm:prSet presAssocID="{132F2757-EA2D-4033-B1E1-6280EC9C3EB5}" presName="hSp" presStyleCnt="0"/>
      <dgm:spPr/>
    </dgm:pt>
    <dgm:pt modelId="{E68E6B42-BCB4-462C-A215-10353E71A020}" type="pres">
      <dgm:prSet presAssocID="{D5505345-DE04-444B-A080-FA2D2500C664}" presName="vertFlow" presStyleCnt="0"/>
      <dgm:spPr/>
    </dgm:pt>
    <dgm:pt modelId="{FF162654-9618-4E03-BDF9-F1B1338560B5}" type="pres">
      <dgm:prSet presAssocID="{D5505345-DE04-444B-A080-FA2D2500C664}" presName="header" presStyleLbl="node1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D0D8340D-CDFD-4B9C-A31F-57DC6542EFFD}" type="pres">
      <dgm:prSet presAssocID="{D5505345-DE04-444B-A080-FA2D2500C664}" presName="hSp" presStyleCnt="0"/>
      <dgm:spPr/>
    </dgm:pt>
    <dgm:pt modelId="{C4EAD83B-6D3A-47EB-BC08-E15F9CF51E20}" type="pres">
      <dgm:prSet presAssocID="{66FCE290-874B-4F99-82ED-913AB6BD16F1}" presName="vertFlow" presStyleCnt="0"/>
      <dgm:spPr/>
    </dgm:pt>
    <dgm:pt modelId="{F7C9B0EA-3035-419C-B664-C00053FD9EF9}" type="pres">
      <dgm:prSet presAssocID="{66FCE290-874B-4F99-82ED-913AB6BD16F1}" presName="header" presStyleLbl="node1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C110BE3B-8F6F-4E44-9748-61A2EB427E81}" type="pres">
      <dgm:prSet presAssocID="{66FCE290-874B-4F99-82ED-913AB6BD16F1}" presName="hSp" presStyleCnt="0"/>
      <dgm:spPr/>
    </dgm:pt>
    <dgm:pt modelId="{04A391EC-4E2F-4B6B-9192-CA5D552DAD3F}" type="pres">
      <dgm:prSet presAssocID="{84FD2928-22D1-42FE-BD4D-CEEAF0F7006B}" presName="vertFlow" presStyleCnt="0"/>
      <dgm:spPr/>
    </dgm:pt>
    <dgm:pt modelId="{2F162813-7FE8-4B89-9BAF-2D23A71D7027}" type="pres">
      <dgm:prSet presAssocID="{84FD2928-22D1-42FE-BD4D-CEEAF0F7006B}" presName="header" presStyleLbl="node1" presStyleIdx="3" presStyleCnt="4"/>
      <dgm:spPr/>
      <dgm:t>
        <a:bodyPr/>
        <a:lstStyle/>
        <a:p>
          <a:pPr latinLnBrk="1"/>
          <a:endParaRPr lang="ko-KR" altLang="en-US"/>
        </a:p>
      </dgm:t>
    </dgm:pt>
  </dgm:ptLst>
  <dgm:cxnLst>
    <dgm:cxn modelId="{7F14E25A-9CDF-4156-B699-D4BC5A12A88D}" type="presOf" srcId="{66FCE290-874B-4F99-82ED-913AB6BD16F1}" destId="{F7C9B0EA-3035-419C-B664-C00053FD9EF9}" srcOrd="0" destOrd="0" presId="urn:microsoft.com/office/officeart/2005/8/layout/lProcess1"/>
    <dgm:cxn modelId="{65BC119D-FA64-4FB0-87F1-81701F844E73}" type="presOf" srcId="{84FD2928-22D1-42FE-BD4D-CEEAF0F7006B}" destId="{2F162813-7FE8-4B89-9BAF-2D23A71D7027}" srcOrd="0" destOrd="0" presId="urn:microsoft.com/office/officeart/2005/8/layout/lProcess1"/>
    <dgm:cxn modelId="{7F5768FD-52E1-4C01-923E-E64447FFAF93}" srcId="{EC7F4350-374F-40CC-B547-19367B715F05}" destId="{84FD2928-22D1-42FE-BD4D-CEEAF0F7006B}" srcOrd="3" destOrd="0" parTransId="{C54F70E2-FCF0-4028-AFEA-A66FDEEF42FD}" sibTransId="{9ED9BF0D-BF1C-4075-8A52-851375B22BE7}"/>
    <dgm:cxn modelId="{3AF27DB7-4154-4A7E-86FC-89B1BF2E188D}" type="presOf" srcId="{EC7F4350-374F-40CC-B547-19367B715F05}" destId="{820CED21-05B0-4407-955B-39CB3CD75836}" srcOrd="0" destOrd="0" presId="urn:microsoft.com/office/officeart/2005/8/layout/lProcess1"/>
    <dgm:cxn modelId="{629DB8C8-8399-49AF-9B0E-BF606992F5A2}" srcId="{EC7F4350-374F-40CC-B547-19367B715F05}" destId="{66FCE290-874B-4F99-82ED-913AB6BD16F1}" srcOrd="2" destOrd="0" parTransId="{98B2336A-A19B-44B7-8C41-4A33DB8D0D7A}" sibTransId="{E2782C32-D146-4B26-BA12-023B696AA0C5}"/>
    <dgm:cxn modelId="{9CD412EC-EAE5-4C22-88F9-BD71DA509897}" type="presOf" srcId="{132F2757-EA2D-4033-B1E1-6280EC9C3EB5}" destId="{16986119-C86B-4F12-B8B2-4F1611D953E1}" srcOrd="0" destOrd="0" presId="urn:microsoft.com/office/officeart/2005/8/layout/lProcess1"/>
    <dgm:cxn modelId="{2ED5BD69-6C24-4236-8F37-8AE93FD41D4B}" srcId="{EC7F4350-374F-40CC-B547-19367B715F05}" destId="{132F2757-EA2D-4033-B1E1-6280EC9C3EB5}" srcOrd="0" destOrd="0" parTransId="{0728DC33-49C2-4621-872E-EA9931DEAED3}" sibTransId="{F85D224B-345A-45B9-A8DA-3F17526A9CCB}"/>
    <dgm:cxn modelId="{FF2D9CD6-10CA-42F5-AEC2-A0E15887F0A5}" type="presOf" srcId="{D5505345-DE04-444B-A080-FA2D2500C664}" destId="{FF162654-9618-4E03-BDF9-F1B1338560B5}" srcOrd="0" destOrd="0" presId="urn:microsoft.com/office/officeart/2005/8/layout/lProcess1"/>
    <dgm:cxn modelId="{33308979-9910-44EC-942F-823EB82D8FB6}" srcId="{EC7F4350-374F-40CC-B547-19367B715F05}" destId="{D5505345-DE04-444B-A080-FA2D2500C664}" srcOrd="1" destOrd="0" parTransId="{5A16CCE0-5FF4-4DE6-BF7A-2E7D3966368B}" sibTransId="{B4EC6D93-36E5-4929-80F5-F2C207F61295}"/>
    <dgm:cxn modelId="{7EC75C9F-0AAD-49AA-90FB-85A155C05E9B}" type="presParOf" srcId="{820CED21-05B0-4407-955B-39CB3CD75836}" destId="{6816C0DE-9B76-4A51-A555-FD6AEA466FD6}" srcOrd="0" destOrd="0" presId="urn:microsoft.com/office/officeart/2005/8/layout/lProcess1"/>
    <dgm:cxn modelId="{11F39601-0E24-46B0-9DEB-ADB12C81AF76}" type="presParOf" srcId="{6816C0DE-9B76-4A51-A555-FD6AEA466FD6}" destId="{16986119-C86B-4F12-B8B2-4F1611D953E1}" srcOrd="0" destOrd="0" presId="urn:microsoft.com/office/officeart/2005/8/layout/lProcess1"/>
    <dgm:cxn modelId="{B9DEABAB-E9DD-4714-ACF1-F59B9EFDD1D6}" type="presParOf" srcId="{820CED21-05B0-4407-955B-39CB3CD75836}" destId="{A5B8A0FA-8B72-4042-9C31-2561C2431ED2}" srcOrd="1" destOrd="0" presId="urn:microsoft.com/office/officeart/2005/8/layout/lProcess1"/>
    <dgm:cxn modelId="{0A09214C-A4D3-4C7E-B233-3171CABF9B4F}" type="presParOf" srcId="{820CED21-05B0-4407-955B-39CB3CD75836}" destId="{E68E6B42-BCB4-462C-A215-10353E71A020}" srcOrd="2" destOrd="0" presId="urn:microsoft.com/office/officeart/2005/8/layout/lProcess1"/>
    <dgm:cxn modelId="{3731EEE1-9838-4DFB-B12E-40972727A293}" type="presParOf" srcId="{E68E6B42-BCB4-462C-A215-10353E71A020}" destId="{FF162654-9618-4E03-BDF9-F1B1338560B5}" srcOrd="0" destOrd="0" presId="urn:microsoft.com/office/officeart/2005/8/layout/lProcess1"/>
    <dgm:cxn modelId="{742E1F84-6588-4E58-942C-24B84CF91F6D}" type="presParOf" srcId="{820CED21-05B0-4407-955B-39CB3CD75836}" destId="{D0D8340D-CDFD-4B9C-A31F-57DC6542EFFD}" srcOrd="3" destOrd="0" presId="urn:microsoft.com/office/officeart/2005/8/layout/lProcess1"/>
    <dgm:cxn modelId="{F9469CD2-2142-4112-A2C6-5D4E967A41E2}" type="presParOf" srcId="{820CED21-05B0-4407-955B-39CB3CD75836}" destId="{C4EAD83B-6D3A-47EB-BC08-E15F9CF51E20}" srcOrd="4" destOrd="0" presId="urn:microsoft.com/office/officeart/2005/8/layout/lProcess1"/>
    <dgm:cxn modelId="{02E05664-FFBD-48B4-883F-EB23D3968F00}" type="presParOf" srcId="{C4EAD83B-6D3A-47EB-BC08-E15F9CF51E20}" destId="{F7C9B0EA-3035-419C-B664-C00053FD9EF9}" srcOrd="0" destOrd="0" presId="urn:microsoft.com/office/officeart/2005/8/layout/lProcess1"/>
    <dgm:cxn modelId="{7D23F157-A260-4CCF-88F8-20BBB2D8169F}" type="presParOf" srcId="{820CED21-05B0-4407-955B-39CB3CD75836}" destId="{C110BE3B-8F6F-4E44-9748-61A2EB427E81}" srcOrd="5" destOrd="0" presId="urn:microsoft.com/office/officeart/2005/8/layout/lProcess1"/>
    <dgm:cxn modelId="{19D819E4-AC1E-4016-8280-035998357AEF}" type="presParOf" srcId="{820CED21-05B0-4407-955B-39CB3CD75836}" destId="{04A391EC-4E2F-4B6B-9192-CA5D552DAD3F}" srcOrd="6" destOrd="0" presId="urn:microsoft.com/office/officeart/2005/8/layout/lProcess1"/>
    <dgm:cxn modelId="{A7EF584A-448A-42C7-AB87-239FEB256F72}" type="presParOf" srcId="{04A391EC-4E2F-4B6B-9192-CA5D552DAD3F}" destId="{2F162813-7FE8-4B89-9BAF-2D23A71D7027}" srcOrd="0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8BB08CC-421F-4F0A-820C-5C2A386FA2DB}" type="doc">
      <dgm:prSet loTypeId="urn:microsoft.com/office/officeart/2005/8/layout/bProcess3" loCatId="process" qsTypeId="urn:microsoft.com/office/officeart/2005/8/quickstyle/3d5" qsCatId="3D" csTypeId="urn:microsoft.com/office/officeart/2005/8/colors/colorful2" csCatId="colorful" phldr="1"/>
      <dgm:spPr/>
      <dgm:t>
        <a:bodyPr/>
        <a:lstStyle/>
        <a:p>
          <a:pPr latinLnBrk="1"/>
          <a:endParaRPr lang="ko-KR" altLang="en-US"/>
        </a:p>
      </dgm:t>
    </dgm:pt>
    <dgm:pt modelId="{6B4B91CA-0739-4426-8FB7-9BD1F520AB1C}">
      <dgm:prSet phldrT="[텍스트]" custT="1"/>
      <dgm:spPr/>
      <dgm:t>
        <a:bodyPr/>
        <a:lstStyle/>
        <a:p>
          <a:pPr latinLnBrk="1"/>
          <a:r>
            <a:rPr lang="ko-KR" altLang="en-US" sz="1100" dirty="0" smtClean="0">
              <a:latin typeface="넥슨 풋볼고딕 L" panose="020B0303000000000000" pitchFamily="50" charset="-127"/>
              <a:ea typeface="넥슨 풋볼고딕 L" panose="020B0303000000000000" pitchFamily="50" charset="-127"/>
            </a:rPr>
            <a:t>큐브 </a:t>
          </a:r>
          <a:r>
            <a:rPr lang="en-US" altLang="ko-KR" sz="1100" dirty="0" smtClean="0">
              <a:latin typeface="넥슨 풋볼고딕 L" panose="020B0303000000000000" pitchFamily="50" charset="-127"/>
              <a:ea typeface="넥슨 풋볼고딕 L" panose="020B0303000000000000" pitchFamily="50" charset="-127"/>
            </a:rPr>
            <a:t/>
          </a:r>
          <a:br>
            <a:rPr lang="en-US" altLang="ko-KR" sz="1100" dirty="0" smtClean="0">
              <a:latin typeface="넥슨 풋볼고딕 L" panose="020B0303000000000000" pitchFamily="50" charset="-127"/>
              <a:ea typeface="넥슨 풋볼고딕 L" panose="020B0303000000000000" pitchFamily="50" charset="-127"/>
            </a:rPr>
          </a:br>
          <a:r>
            <a:rPr lang="ko-KR" altLang="en-US" sz="1100" dirty="0" smtClean="0">
              <a:latin typeface="넥슨 풋볼고딕 L" panose="020B0303000000000000" pitchFamily="50" charset="-127"/>
              <a:ea typeface="넥슨 풋볼고딕 L" panose="020B0303000000000000" pitchFamily="50" charset="-127"/>
            </a:rPr>
            <a:t>생성 </a:t>
          </a:r>
          <a:endParaRPr lang="ko-KR" altLang="en-US" sz="1100" dirty="0">
            <a:latin typeface="넥슨 풋볼고딕 L" panose="020B0303000000000000" pitchFamily="50" charset="-127"/>
            <a:ea typeface="넥슨 풋볼고딕 L" panose="020B0303000000000000" pitchFamily="50" charset="-127"/>
          </a:endParaRPr>
        </a:p>
      </dgm:t>
    </dgm:pt>
    <dgm:pt modelId="{25672123-E566-492B-8119-272673D0A7B8}" type="parTrans" cxnId="{F7112A87-43E1-441E-9E2C-30D75AF9FA79}">
      <dgm:prSet/>
      <dgm:spPr/>
      <dgm:t>
        <a:bodyPr/>
        <a:lstStyle/>
        <a:p>
          <a:pPr latinLnBrk="1"/>
          <a:endParaRPr lang="ko-KR" altLang="en-US"/>
        </a:p>
      </dgm:t>
    </dgm:pt>
    <dgm:pt modelId="{E1C5C2E6-F4AD-4B9D-8F93-2F0212EC9630}" type="sibTrans" cxnId="{F7112A87-43E1-441E-9E2C-30D75AF9FA79}">
      <dgm:prSet/>
      <dgm:spPr/>
      <dgm:t>
        <a:bodyPr/>
        <a:lstStyle/>
        <a:p>
          <a:pPr latinLnBrk="1"/>
          <a:endParaRPr lang="ko-KR" altLang="en-US" dirty="0"/>
        </a:p>
      </dgm:t>
    </dgm:pt>
    <dgm:pt modelId="{4688B15F-55AB-47F4-A65B-53FC96513B67}">
      <dgm:prSet phldrT="[텍스트]" custT="1"/>
      <dgm:spPr/>
      <dgm:t>
        <a:bodyPr/>
        <a:lstStyle/>
        <a:p>
          <a:pPr latinLnBrk="1"/>
          <a:r>
            <a:rPr lang="ko-KR" altLang="en-US" sz="1100" dirty="0" smtClean="0">
              <a:latin typeface="넥슨 풋볼고딕 L" panose="020B0303000000000000" pitchFamily="50" charset="-127"/>
              <a:ea typeface="넥슨 풋볼고딕 L" panose="020B0303000000000000" pitchFamily="50" charset="-127"/>
            </a:rPr>
            <a:t>큐브 </a:t>
          </a:r>
          <a:r>
            <a:rPr lang="en-US" altLang="ko-KR" sz="1100" dirty="0" smtClean="0">
              <a:latin typeface="넥슨 풋볼고딕 L" panose="020B0303000000000000" pitchFamily="50" charset="-127"/>
              <a:ea typeface="넥슨 풋볼고딕 L" panose="020B0303000000000000" pitchFamily="50" charset="-127"/>
            </a:rPr>
            <a:t/>
          </a:r>
          <a:br>
            <a:rPr lang="en-US" altLang="ko-KR" sz="1100" dirty="0" smtClean="0">
              <a:latin typeface="넥슨 풋볼고딕 L" panose="020B0303000000000000" pitchFamily="50" charset="-127"/>
              <a:ea typeface="넥슨 풋볼고딕 L" panose="020B0303000000000000" pitchFamily="50" charset="-127"/>
            </a:rPr>
          </a:br>
          <a:r>
            <a:rPr lang="ko-KR" altLang="en-US" sz="1100" dirty="0" smtClean="0">
              <a:latin typeface="넥슨 풋볼고딕 L" panose="020B0303000000000000" pitchFamily="50" charset="-127"/>
              <a:ea typeface="넥슨 풋볼고딕 L" panose="020B0303000000000000" pitchFamily="50" charset="-127"/>
            </a:rPr>
            <a:t>삭제</a:t>
          </a:r>
          <a:endParaRPr lang="ko-KR" altLang="en-US" sz="1100" dirty="0">
            <a:latin typeface="넥슨 풋볼고딕 L" panose="020B0303000000000000" pitchFamily="50" charset="-127"/>
            <a:ea typeface="넥슨 풋볼고딕 L" panose="020B0303000000000000" pitchFamily="50" charset="-127"/>
          </a:endParaRPr>
        </a:p>
      </dgm:t>
    </dgm:pt>
    <dgm:pt modelId="{92C4E306-A13F-475E-BDEB-9DB1F1DFB367}" type="parTrans" cxnId="{B17D3D91-E67C-443F-AF8B-C84F84AF475A}">
      <dgm:prSet/>
      <dgm:spPr/>
      <dgm:t>
        <a:bodyPr/>
        <a:lstStyle/>
        <a:p>
          <a:pPr latinLnBrk="1"/>
          <a:endParaRPr lang="ko-KR" altLang="en-US"/>
        </a:p>
      </dgm:t>
    </dgm:pt>
    <dgm:pt modelId="{E704D500-B1D2-4892-8343-DD8B5D20C78F}" type="sibTrans" cxnId="{B17D3D91-E67C-443F-AF8B-C84F84AF475A}">
      <dgm:prSet/>
      <dgm:spPr/>
      <dgm:t>
        <a:bodyPr/>
        <a:lstStyle/>
        <a:p>
          <a:pPr latinLnBrk="1"/>
          <a:endParaRPr lang="ko-KR" altLang="en-US" dirty="0"/>
        </a:p>
      </dgm:t>
    </dgm:pt>
    <dgm:pt modelId="{59C8E31E-87EB-4DF9-A421-F7630C7AC0E3}">
      <dgm:prSet phldrT="[텍스트]" custT="1"/>
      <dgm:spPr/>
      <dgm:t>
        <a:bodyPr/>
        <a:lstStyle/>
        <a:p>
          <a:pPr latinLnBrk="1"/>
          <a:r>
            <a:rPr lang="ko-KR" altLang="en-US" sz="1100" dirty="0" smtClean="0">
              <a:latin typeface="넥슨 풋볼고딕 L" panose="020B0303000000000000" pitchFamily="50" charset="-127"/>
              <a:ea typeface="넥슨 풋볼고딕 L" panose="020B0303000000000000" pitchFamily="50" charset="-127"/>
            </a:rPr>
            <a:t>아이템 </a:t>
          </a:r>
          <a:r>
            <a:rPr lang="en-US" altLang="ko-KR" sz="1100" dirty="0" smtClean="0">
              <a:latin typeface="넥슨 풋볼고딕 L" panose="020B0303000000000000" pitchFamily="50" charset="-127"/>
              <a:ea typeface="넥슨 풋볼고딕 L" panose="020B0303000000000000" pitchFamily="50" charset="-127"/>
            </a:rPr>
            <a:t/>
          </a:r>
          <a:br>
            <a:rPr lang="en-US" altLang="ko-KR" sz="1100" dirty="0" smtClean="0">
              <a:latin typeface="넥슨 풋볼고딕 L" panose="020B0303000000000000" pitchFamily="50" charset="-127"/>
              <a:ea typeface="넥슨 풋볼고딕 L" panose="020B0303000000000000" pitchFamily="50" charset="-127"/>
            </a:rPr>
          </a:br>
          <a:r>
            <a:rPr lang="ko-KR" altLang="en-US" sz="1100" dirty="0" smtClean="0">
              <a:latin typeface="넥슨 풋볼고딕 L" panose="020B0303000000000000" pitchFamily="50" charset="-127"/>
              <a:ea typeface="넥슨 풋볼고딕 L" panose="020B0303000000000000" pitchFamily="50" charset="-127"/>
            </a:rPr>
            <a:t>획득</a:t>
          </a:r>
          <a:endParaRPr lang="ko-KR" altLang="en-US" sz="1100" dirty="0">
            <a:latin typeface="넥슨 풋볼고딕 L" panose="020B0303000000000000" pitchFamily="50" charset="-127"/>
            <a:ea typeface="넥슨 풋볼고딕 L" panose="020B0303000000000000" pitchFamily="50" charset="-127"/>
          </a:endParaRPr>
        </a:p>
      </dgm:t>
    </dgm:pt>
    <dgm:pt modelId="{D3AEEA95-F913-4A22-8301-62560769E74B}" type="parTrans" cxnId="{C65250BF-0F32-4E2D-A34D-5FCA4D2F17F2}">
      <dgm:prSet/>
      <dgm:spPr/>
      <dgm:t>
        <a:bodyPr/>
        <a:lstStyle/>
        <a:p>
          <a:pPr latinLnBrk="1"/>
          <a:endParaRPr lang="ko-KR" altLang="en-US"/>
        </a:p>
      </dgm:t>
    </dgm:pt>
    <dgm:pt modelId="{196BEE76-E7BA-4A2F-BC48-51BCDA99B119}" type="sibTrans" cxnId="{C65250BF-0F32-4E2D-A34D-5FCA4D2F17F2}">
      <dgm:prSet/>
      <dgm:spPr/>
      <dgm:t>
        <a:bodyPr/>
        <a:lstStyle/>
        <a:p>
          <a:pPr latinLnBrk="1"/>
          <a:endParaRPr lang="ko-KR" altLang="en-US" dirty="0"/>
        </a:p>
      </dgm:t>
    </dgm:pt>
    <dgm:pt modelId="{E9B570CD-1885-4C64-BECE-9B88C764544A}">
      <dgm:prSet phldrT="[텍스트]" custT="1"/>
      <dgm:spPr/>
      <dgm:t>
        <a:bodyPr/>
        <a:lstStyle/>
        <a:p>
          <a:pPr latinLnBrk="1"/>
          <a:r>
            <a:rPr lang="ko-KR" altLang="en-US" sz="1100" dirty="0" smtClean="0">
              <a:latin typeface="넥슨 풋볼고딕 L" panose="020B0303000000000000" pitchFamily="50" charset="-127"/>
              <a:ea typeface="넥슨 풋볼고딕 L" panose="020B0303000000000000" pitchFamily="50" charset="-127"/>
            </a:rPr>
            <a:t>적 제거</a:t>
          </a:r>
          <a:endParaRPr lang="ko-KR" altLang="en-US" sz="1100" dirty="0">
            <a:latin typeface="넥슨 풋볼고딕 L" panose="020B0303000000000000" pitchFamily="50" charset="-127"/>
            <a:ea typeface="넥슨 풋볼고딕 L" panose="020B0303000000000000" pitchFamily="50" charset="-127"/>
          </a:endParaRPr>
        </a:p>
      </dgm:t>
    </dgm:pt>
    <dgm:pt modelId="{E812EA5D-00B7-4787-A8CE-547DC54CADB0}" type="parTrans" cxnId="{B4BBB75B-18B4-44AB-8B77-2870E53B76D1}">
      <dgm:prSet/>
      <dgm:spPr/>
      <dgm:t>
        <a:bodyPr/>
        <a:lstStyle/>
        <a:p>
          <a:pPr latinLnBrk="1"/>
          <a:endParaRPr lang="ko-KR" altLang="en-US"/>
        </a:p>
      </dgm:t>
    </dgm:pt>
    <dgm:pt modelId="{A3AAB68B-B65F-449D-AE2C-596A099096D6}" type="sibTrans" cxnId="{B4BBB75B-18B4-44AB-8B77-2870E53B76D1}">
      <dgm:prSet/>
      <dgm:spPr/>
      <dgm:t>
        <a:bodyPr/>
        <a:lstStyle/>
        <a:p>
          <a:pPr latinLnBrk="1"/>
          <a:endParaRPr lang="ko-KR" altLang="en-US"/>
        </a:p>
      </dgm:t>
    </dgm:pt>
    <dgm:pt modelId="{16DAA265-20FD-4B18-8983-C0824BD38297}" type="pres">
      <dgm:prSet presAssocID="{28BB08CC-421F-4F0A-820C-5C2A386FA2D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F9CA591-6194-47D5-912E-0FBB6267F6C4}" type="pres">
      <dgm:prSet presAssocID="{6B4B91CA-0739-4426-8FB7-9BD1F520AB1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F6A6ECA-30CF-4916-BAA7-1A8974D234BE}" type="pres">
      <dgm:prSet presAssocID="{E1C5C2E6-F4AD-4B9D-8F93-2F0212EC9630}" presName="sibTrans" presStyleLbl="sibTrans1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9F84D74D-3B3A-466A-B182-4CEC7268A796}" type="pres">
      <dgm:prSet presAssocID="{E1C5C2E6-F4AD-4B9D-8F93-2F0212EC9630}" presName="connectorText" presStyleLbl="sibTrans1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3A404F90-E841-4821-9E5B-74F4F53DAC9B}" type="pres">
      <dgm:prSet presAssocID="{4688B15F-55AB-47F4-A65B-53FC96513B67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EBD9C6-A377-4929-8D10-D87CFB23440B}" type="pres">
      <dgm:prSet presAssocID="{E704D500-B1D2-4892-8343-DD8B5D20C78F}" presName="sibTrans" presStyleLbl="sibTrans1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4C90F0AC-387F-4582-AE50-974396B655E3}" type="pres">
      <dgm:prSet presAssocID="{E704D500-B1D2-4892-8343-DD8B5D20C78F}" presName="connectorText" presStyleLbl="sibTrans1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6E4D6D1A-B5EA-4DA4-95F2-77B086D23694}" type="pres">
      <dgm:prSet presAssocID="{59C8E31E-87EB-4DF9-A421-F7630C7AC0E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A504D64-AE9D-4DA5-BF29-303BEA7303C6}" type="pres">
      <dgm:prSet presAssocID="{196BEE76-E7BA-4A2F-BC48-51BCDA99B119}" presName="sibTrans" presStyleLbl="sibTrans1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5259069D-F8F4-4239-8D0D-6AB0553BE814}" type="pres">
      <dgm:prSet presAssocID="{196BEE76-E7BA-4A2F-BC48-51BCDA99B119}" presName="connectorText" presStyleLbl="sibTrans1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8D07A1A3-B30C-4E03-8066-A54A1E4648D6}" type="pres">
      <dgm:prSet presAssocID="{E9B570CD-1885-4C64-BECE-9B88C764544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0E1967B-D006-4791-AA70-CE2E0ABE25DA}" type="presOf" srcId="{196BEE76-E7BA-4A2F-BC48-51BCDA99B119}" destId="{FA504D64-AE9D-4DA5-BF29-303BEA7303C6}" srcOrd="0" destOrd="0" presId="urn:microsoft.com/office/officeart/2005/8/layout/bProcess3"/>
    <dgm:cxn modelId="{28A8D4A5-61D9-452E-B2AF-B8142D76849D}" type="presOf" srcId="{28BB08CC-421F-4F0A-820C-5C2A386FA2DB}" destId="{16DAA265-20FD-4B18-8983-C0824BD38297}" srcOrd="0" destOrd="0" presId="urn:microsoft.com/office/officeart/2005/8/layout/bProcess3"/>
    <dgm:cxn modelId="{B17D3D91-E67C-443F-AF8B-C84F84AF475A}" srcId="{28BB08CC-421F-4F0A-820C-5C2A386FA2DB}" destId="{4688B15F-55AB-47F4-A65B-53FC96513B67}" srcOrd="1" destOrd="0" parTransId="{92C4E306-A13F-475E-BDEB-9DB1F1DFB367}" sibTransId="{E704D500-B1D2-4892-8343-DD8B5D20C78F}"/>
    <dgm:cxn modelId="{7FCF1C55-CE89-4C11-8B5E-B7FEA58B7BFD}" type="presOf" srcId="{E9B570CD-1885-4C64-BECE-9B88C764544A}" destId="{8D07A1A3-B30C-4E03-8066-A54A1E4648D6}" srcOrd="0" destOrd="0" presId="urn:microsoft.com/office/officeart/2005/8/layout/bProcess3"/>
    <dgm:cxn modelId="{8A88301A-74ED-43A8-849E-72D03869DEA9}" type="presOf" srcId="{59C8E31E-87EB-4DF9-A421-F7630C7AC0E3}" destId="{6E4D6D1A-B5EA-4DA4-95F2-77B086D23694}" srcOrd="0" destOrd="0" presId="urn:microsoft.com/office/officeart/2005/8/layout/bProcess3"/>
    <dgm:cxn modelId="{44AD1882-7108-4193-95F9-14BD4A32571E}" type="presOf" srcId="{196BEE76-E7BA-4A2F-BC48-51BCDA99B119}" destId="{5259069D-F8F4-4239-8D0D-6AB0553BE814}" srcOrd="1" destOrd="0" presId="urn:microsoft.com/office/officeart/2005/8/layout/bProcess3"/>
    <dgm:cxn modelId="{97B56BF5-944A-470B-A6D5-3C43356F54E0}" type="presOf" srcId="{4688B15F-55AB-47F4-A65B-53FC96513B67}" destId="{3A404F90-E841-4821-9E5B-74F4F53DAC9B}" srcOrd="0" destOrd="0" presId="urn:microsoft.com/office/officeart/2005/8/layout/bProcess3"/>
    <dgm:cxn modelId="{C65250BF-0F32-4E2D-A34D-5FCA4D2F17F2}" srcId="{28BB08CC-421F-4F0A-820C-5C2A386FA2DB}" destId="{59C8E31E-87EB-4DF9-A421-F7630C7AC0E3}" srcOrd="2" destOrd="0" parTransId="{D3AEEA95-F913-4A22-8301-62560769E74B}" sibTransId="{196BEE76-E7BA-4A2F-BC48-51BCDA99B119}"/>
    <dgm:cxn modelId="{B4BBB75B-18B4-44AB-8B77-2870E53B76D1}" srcId="{28BB08CC-421F-4F0A-820C-5C2A386FA2DB}" destId="{E9B570CD-1885-4C64-BECE-9B88C764544A}" srcOrd="3" destOrd="0" parTransId="{E812EA5D-00B7-4787-A8CE-547DC54CADB0}" sibTransId="{A3AAB68B-B65F-449D-AE2C-596A099096D6}"/>
    <dgm:cxn modelId="{58E11703-E753-4127-8CC3-861C3E1FFE87}" type="presOf" srcId="{E704D500-B1D2-4892-8343-DD8B5D20C78F}" destId="{4C90F0AC-387F-4582-AE50-974396B655E3}" srcOrd="1" destOrd="0" presId="urn:microsoft.com/office/officeart/2005/8/layout/bProcess3"/>
    <dgm:cxn modelId="{1DFF1DC9-17CB-44C2-971D-1C0DE0FC486B}" type="presOf" srcId="{E704D500-B1D2-4892-8343-DD8B5D20C78F}" destId="{9BEBD9C6-A377-4929-8D10-D87CFB23440B}" srcOrd="0" destOrd="0" presId="urn:microsoft.com/office/officeart/2005/8/layout/bProcess3"/>
    <dgm:cxn modelId="{F7112A87-43E1-441E-9E2C-30D75AF9FA79}" srcId="{28BB08CC-421F-4F0A-820C-5C2A386FA2DB}" destId="{6B4B91CA-0739-4426-8FB7-9BD1F520AB1C}" srcOrd="0" destOrd="0" parTransId="{25672123-E566-492B-8119-272673D0A7B8}" sibTransId="{E1C5C2E6-F4AD-4B9D-8F93-2F0212EC9630}"/>
    <dgm:cxn modelId="{6582E509-6BCB-46DB-813C-E62B46A9E4F6}" type="presOf" srcId="{E1C5C2E6-F4AD-4B9D-8F93-2F0212EC9630}" destId="{2F6A6ECA-30CF-4916-BAA7-1A8974D234BE}" srcOrd="0" destOrd="0" presId="urn:microsoft.com/office/officeart/2005/8/layout/bProcess3"/>
    <dgm:cxn modelId="{D17D2FBB-CC44-48B6-9524-86B70D33E3B4}" type="presOf" srcId="{E1C5C2E6-F4AD-4B9D-8F93-2F0212EC9630}" destId="{9F84D74D-3B3A-466A-B182-4CEC7268A796}" srcOrd="1" destOrd="0" presId="urn:microsoft.com/office/officeart/2005/8/layout/bProcess3"/>
    <dgm:cxn modelId="{1A9F7EA7-9B90-4BED-A34F-F878174937B8}" type="presOf" srcId="{6B4B91CA-0739-4426-8FB7-9BD1F520AB1C}" destId="{5F9CA591-6194-47D5-912E-0FBB6267F6C4}" srcOrd="0" destOrd="0" presId="urn:microsoft.com/office/officeart/2005/8/layout/bProcess3"/>
    <dgm:cxn modelId="{9FA6E4C9-3E1E-4DF7-B02C-B2DDDC1E3DF7}" type="presParOf" srcId="{16DAA265-20FD-4B18-8983-C0824BD38297}" destId="{5F9CA591-6194-47D5-912E-0FBB6267F6C4}" srcOrd="0" destOrd="0" presId="urn:microsoft.com/office/officeart/2005/8/layout/bProcess3"/>
    <dgm:cxn modelId="{34E87217-282C-487B-A04D-50B239B902E0}" type="presParOf" srcId="{16DAA265-20FD-4B18-8983-C0824BD38297}" destId="{2F6A6ECA-30CF-4916-BAA7-1A8974D234BE}" srcOrd="1" destOrd="0" presId="urn:microsoft.com/office/officeart/2005/8/layout/bProcess3"/>
    <dgm:cxn modelId="{2EDFB196-AC19-4EFE-9859-2FD0DFF1E242}" type="presParOf" srcId="{2F6A6ECA-30CF-4916-BAA7-1A8974D234BE}" destId="{9F84D74D-3B3A-466A-B182-4CEC7268A796}" srcOrd="0" destOrd="0" presId="urn:microsoft.com/office/officeart/2005/8/layout/bProcess3"/>
    <dgm:cxn modelId="{CC12EB8C-80A5-417D-A675-75DCFFDDDC44}" type="presParOf" srcId="{16DAA265-20FD-4B18-8983-C0824BD38297}" destId="{3A404F90-E841-4821-9E5B-74F4F53DAC9B}" srcOrd="2" destOrd="0" presId="urn:microsoft.com/office/officeart/2005/8/layout/bProcess3"/>
    <dgm:cxn modelId="{1D884E71-1507-49E2-B437-3E4E0EDD3851}" type="presParOf" srcId="{16DAA265-20FD-4B18-8983-C0824BD38297}" destId="{9BEBD9C6-A377-4929-8D10-D87CFB23440B}" srcOrd="3" destOrd="0" presId="urn:microsoft.com/office/officeart/2005/8/layout/bProcess3"/>
    <dgm:cxn modelId="{F3FF729A-55D5-4978-9B5A-158435D5B027}" type="presParOf" srcId="{9BEBD9C6-A377-4929-8D10-D87CFB23440B}" destId="{4C90F0AC-387F-4582-AE50-974396B655E3}" srcOrd="0" destOrd="0" presId="urn:microsoft.com/office/officeart/2005/8/layout/bProcess3"/>
    <dgm:cxn modelId="{3E05B59E-B472-4FB6-8E75-B0931179181C}" type="presParOf" srcId="{16DAA265-20FD-4B18-8983-C0824BD38297}" destId="{6E4D6D1A-B5EA-4DA4-95F2-77B086D23694}" srcOrd="4" destOrd="0" presId="urn:microsoft.com/office/officeart/2005/8/layout/bProcess3"/>
    <dgm:cxn modelId="{CB377579-5DE2-4C91-B124-B4255C77B416}" type="presParOf" srcId="{16DAA265-20FD-4B18-8983-C0824BD38297}" destId="{FA504D64-AE9D-4DA5-BF29-303BEA7303C6}" srcOrd="5" destOrd="0" presId="urn:microsoft.com/office/officeart/2005/8/layout/bProcess3"/>
    <dgm:cxn modelId="{9615B9B7-D129-466D-A8C9-AA762B3E9909}" type="presParOf" srcId="{FA504D64-AE9D-4DA5-BF29-303BEA7303C6}" destId="{5259069D-F8F4-4239-8D0D-6AB0553BE814}" srcOrd="0" destOrd="0" presId="urn:microsoft.com/office/officeart/2005/8/layout/bProcess3"/>
    <dgm:cxn modelId="{8850C357-6591-47B7-903F-3697E1575951}" type="presParOf" srcId="{16DAA265-20FD-4B18-8983-C0824BD38297}" destId="{8D07A1A3-B30C-4E03-8066-A54A1E4648D6}" srcOrd="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PieProcess">
  <dgm:title val=""/>
  <dgm:desc val=""/>
  <dgm:catLst>
    <dgm:cat type="list" pri="8600"/>
    <dgm:cat type="process" pri="4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</dgm:alg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w" for="ch" forName="ParentComposite" refType="w" fact="0.5"/>
      <dgm:constr type="h" for="ch" forName="ParentComposite" refType="h"/>
      <dgm:constr type="w" for="ch" forName="negSibTrans" refType="h" refFor="ch" refForName="composite" fact="-0.075"/>
      <dgm:constr type="w" for="ch" forName="sibTrans" refType="w" refFor="ch" refForName="composite" fact="0.0425"/>
    </dgm:constrLst>
    <dgm:forEach name="nodesForEach" axis="ch" ptType="node" cnt="7">
      <dgm:layoutNode name="ParentComposite">
        <dgm:alg type="composite">
          <dgm:param type="ar" val="0.2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l" for="ch" forName="Chord" refType="w" fact="0"/>
              <dgm:constr type="t" for="ch" forName="Chord" refType="h" fact="0"/>
              <dgm:constr type="w" for="ch" forName="Chord" refType="w"/>
              <dgm:constr type="h" for="ch" forName="Chord" refType="h" fact="0.25"/>
              <dgm:constr type="l" for="ch" forName="Pie" refType="w" fact="0.1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if>
          <dgm:else name="Name6">
            <dgm:constrLst>
              <dgm:constr type="r" for="ch" forName="Parent" refType="w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r" for="ch" forName="Chord" refType="w"/>
              <dgm:constr type="t" for="ch" forName="Chord" refType="h" fact="0"/>
              <dgm:constr type="w" for="ch" forName="Chord" refType="w"/>
              <dgm:constr type="h" for="ch" forName="Chord" refType="h" fact="0.25"/>
              <dgm:constr type="r" for="ch" forName="Pie" refType="w" fact="0.9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else>
        </dgm:choose>
        <dgm:layoutNode name="Chord" styleLbl="bgShp">
          <dgm:alg type="sp"/>
          <dgm:choose name="Name7">
            <dgm:if name="Name8" func="var" arg="dir" op="equ" val="norm">
              <dgm:shape xmlns:r="http://schemas.openxmlformats.org/officeDocument/2006/relationships" type="chord" r:blip="">
                <dgm:adjLst>
                  <dgm:adj idx="1" val="80"/>
                  <dgm:adj idx="2" val="-80"/>
                </dgm:adjLst>
              </dgm:shape>
            </dgm:if>
            <dgm:else name="Name9">
              <dgm:shape xmlns:r="http://schemas.openxmlformats.org/officeDocument/2006/relationships" rot="180" type="chord" r:blip="">
                <dgm:adjLst>
                  <dgm:adj idx="1" val="80"/>
                  <dgm:adj idx="2" val="-80"/>
                </dgm:adjLst>
              </dgm:shape>
            </dgm:else>
          </dgm:choose>
          <dgm:presOf/>
        </dgm:layoutNode>
        <dgm:layoutNode name="Pie" styleLbl="alignNode1">
          <dgm:alg type="sp"/>
          <dgm:choose name="Name10">
            <dgm:if name="Name11" func="var" arg="dir" op="equ" val="norm">
              <dgm:choose name="Name12">
                <dgm:if name="Name13" axis="precedSib" ptType="node" func="cnt" op="equ" val="0">
                  <dgm:choose name="Name14">
                    <dgm:if name="Name1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1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17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if name="Name18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35"/>
                          <dgm:adj idx="2" val="-90"/>
                        </dgm:adjLst>
                      </dgm:shape>
                    </dgm:if>
                    <dgm:if name="Name19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26"/>
                          <dgm:adj idx="2" val="-90"/>
                        </dgm:adjLst>
                      </dgm:shape>
                    </dgm:if>
                    <dgm:if name="Name20" axis="followSib" ptType="node" func="cnt" op="equ" val="5">
                      <dgm:shape xmlns:r="http://schemas.openxmlformats.org/officeDocument/2006/relationships" type="pie" r:blip="">
                        <dgm:adjLst>
                          <dgm:adj idx="1" val="-120"/>
                          <dgm:adj idx="2" val="-90"/>
                        </dgm:adjLst>
                      </dgm:shape>
                    </dgm:if>
                    <dgm:else name="Name21">
                      <dgm:shape xmlns:r="http://schemas.openxmlformats.org/officeDocument/2006/relationships" type="pie" r:blip="">
                        <dgm:adjLst>
                          <dgm:adj idx="1" val="-115.7143"/>
                          <dgm:adj idx="2" val="-90"/>
                        </dgm:adjLst>
                      </dgm:shape>
                    </dgm:else>
                  </dgm:choose>
                </dgm:if>
                <dgm:if name="Name22" axis="precedSib" ptType="node" func="cnt" op="equ" val="1">
                  <dgm:choose name="Name23">
                    <dgm:if name="Name24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25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if name="Name26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27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62"/>
                          <dgm:adj idx="2" val="-90"/>
                        </dgm:adjLst>
                      </dgm:shape>
                    </dgm:if>
                    <dgm:if name="Name28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else name="Name29">
                      <dgm:shape xmlns:r="http://schemas.openxmlformats.org/officeDocument/2006/relationships" type="pie" r:blip="">
                        <dgm:adjLst>
                          <dgm:adj idx="1" val="-141.4286"/>
                          <dgm:adj idx="2" val="-90"/>
                        </dgm:adjLst>
                      </dgm:shape>
                    </dgm:else>
                  </dgm:choose>
                </dgm:if>
                <dgm:if name="Name30" axis="precedSib" ptType="node" func="cnt" op="equ" val="2">
                  <dgm:choose name="Name31">
                    <dgm:if name="Name32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33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35"/>
                          <dgm:adj idx="2" val="-90"/>
                        </dgm:adjLst>
                      </dgm:shape>
                    </dgm:if>
                    <dgm:if name="Name34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62"/>
                          <dgm:adj idx="2" val="-90"/>
                        </dgm:adjLst>
                      </dgm:shape>
                    </dgm:if>
                    <dgm:if name="Name35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else name="Name36">
                      <dgm:shape xmlns:r="http://schemas.openxmlformats.org/officeDocument/2006/relationships" type="pie" r:blip="">
                        <dgm:adjLst>
                          <dgm:adj idx="1" val="-167.1429"/>
                          <dgm:adj idx="2" val="-90"/>
                        </dgm:adjLst>
                      </dgm:shape>
                    </dgm:else>
                  </dgm:choose>
                </dgm:if>
                <dgm:if name="Name37" axis="precedSib" ptType="node" func="cnt" op="equ" val="3">
                  <dgm:choose name="Name38">
                    <dgm:if name="Name39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0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6"/>
                          <dgm:adj idx="2" val="-90"/>
                        </dgm:adjLst>
                      </dgm:shape>
                    </dgm:if>
                    <dgm:if name="Name41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else name="Name42">
                      <dgm:shape xmlns:r="http://schemas.openxmlformats.org/officeDocument/2006/relationships" type="pie" r:blip="">
                        <dgm:adjLst>
                          <dgm:adj idx="1" val="167.1429"/>
                          <dgm:adj idx="2" val="-90"/>
                        </dgm:adjLst>
                      </dgm:shape>
                    </dgm:else>
                  </dgm:choose>
                </dgm:if>
                <dgm:if name="Name43" axis="precedSib" ptType="node" func="cnt" op="equ" val="4">
                  <dgm:choose name="Name44">
                    <dgm:if name="Name4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0"/>
                          <dgm:adj idx="2" val="-90"/>
                        </dgm:adjLst>
                      </dgm:shape>
                    </dgm:if>
                    <dgm:else name="Name47">
                      <dgm:shape xmlns:r="http://schemas.openxmlformats.org/officeDocument/2006/relationships" type="pie" r:blip="">
                        <dgm:adjLst>
                          <dgm:adj idx="1" val="141.4286"/>
                          <dgm:adj idx="2" val="-90"/>
                        </dgm:adjLst>
                      </dgm:shape>
                    </dgm:else>
                  </dgm:choose>
                </dgm:if>
                <dgm:if name="Name48" axis="precedSib" ptType="node" func="cnt" op="equ" val="5">
                  <dgm:choose name="Name49">
                    <dgm:if name="Name50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51">
                      <dgm:shape xmlns:r="http://schemas.openxmlformats.org/officeDocument/2006/relationships" type="pie" r:blip="">
                        <dgm:adjLst>
                          <dgm:adj idx="1" val="115.7143"/>
                          <dgm:adj idx="2" val="-90"/>
                        </dgm:adjLst>
                      </dgm:shape>
                    </dgm:else>
                  </dgm:choose>
                </dgm:if>
                <dgm:else name="Name52">
                  <dgm:shape xmlns:r="http://schemas.openxmlformats.org/officeDocument/2006/relationships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if>
            <dgm:else name="Name53">
              <dgm:choose name="Name54">
                <dgm:if name="Name55" axis="precedSib" ptType="node" func="cnt" op="equ" val="0">
                  <dgm:choose name="Name56">
                    <dgm:if name="Name5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5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59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if name="Name60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35"/>
                        </dgm:adjLst>
                      </dgm:shape>
                    </dgm:if>
                    <dgm:if name="Name61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6"/>
                        </dgm:adjLst>
                      </dgm:shape>
                    </dgm:if>
                    <dgm:if name="Name62" axis="followSib" ptType="node" func="cnt" op="equ" val="5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0"/>
                        </dgm:adjLst>
                      </dgm:shape>
                    </dgm:if>
                    <dgm:else name="Name6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15.7143"/>
                        </dgm:adjLst>
                      </dgm:shape>
                    </dgm:else>
                  </dgm:choose>
                </dgm:if>
                <dgm:if name="Name64" axis="precedSib" ptType="node" func="cnt" op="equ" val="1">
                  <dgm:choose name="Name65">
                    <dgm:if name="Name66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67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if name="Name68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69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2"/>
                        </dgm:adjLst>
                      </dgm:shape>
                    </dgm:if>
                    <dgm:if name="Name70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else name="Name7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41.4286"/>
                        </dgm:adjLst>
                      </dgm:shape>
                    </dgm:else>
                  </dgm:choose>
                </dgm:if>
                <dgm:if name="Name72" axis="precedSib" ptType="node" func="cnt" op="equ" val="2">
                  <dgm:choose name="Name73">
                    <dgm:if name="Name74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75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35"/>
                        </dgm:adjLst>
                      </dgm:shape>
                    </dgm:if>
                    <dgm:if name="Name76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2"/>
                        </dgm:adjLst>
                      </dgm:shape>
                    </dgm:if>
                    <dgm:if name="Name77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else name="Name78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7.1429"/>
                        </dgm:adjLst>
                      </dgm:shape>
                    </dgm:else>
                  </dgm:choose>
                </dgm:if>
                <dgm:if name="Name79" axis="precedSib" ptType="node" func="cnt" op="equ" val="3">
                  <dgm:choose name="Name80">
                    <dgm:if name="Name81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2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6"/>
                        </dgm:adjLst>
                      </dgm:shape>
                    </dgm:if>
                    <dgm:if name="Name83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else name="Name8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7.1429"/>
                        </dgm:adjLst>
                      </dgm:shape>
                    </dgm:else>
                  </dgm:choose>
                </dgm:if>
                <dgm:if name="Name85" axis="precedSib" ptType="node" func="cnt" op="equ" val="4">
                  <dgm:choose name="Name86">
                    <dgm:if name="Name8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0"/>
                        </dgm:adjLst>
                      </dgm:shape>
                    </dgm:if>
                    <dgm:else name="Name89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41.4286"/>
                        </dgm:adjLst>
                      </dgm:shape>
                    </dgm:else>
                  </dgm:choose>
                </dgm:if>
                <dgm:if name="Name90" axis="precedSib" ptType="node" func="cnt" op="equ" val="5">
                  <dgm:choose name="Name91">
                    <dgm:if name="Name92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9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15.7143"/>
                        </dgm:adjLst>
                      </dgm:shape>
                    </dgm:else>
                  </dgm:choose>
                </dgm:if>
                <dgm:else name="Name94">
                  <dgm:shape xmlns:r="http://schemas.openxmlformats.org/officeDocument/2006/relationships" rot="180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else>
          </dgm:choose>
          <dgm:presOf/>
        </dgm:layoutNode>
        <dgm:layoutNode name="Parent" styleLbl="revTx">
          <dgm:varLst>
            <dgm:chMax val="1"/>
            <dgm:chPref val="1"/>
            <dgm:bulletEnabled val="1"/>
          </dgm:varLst>
          <dgm:choose name="Name95">
            <dgm:if name="Name96" func="var" arg="dir" op="equ" val="norm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autoTxRot" val="grav"/>
              </dgm:alg>
            </dgm:if>
            <dgm:else name="Name97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autoTxRot" val="grav"/>
              </dgm:alg>
            </dgm:else>
          </dgm:choose>
          <dgm:choose name="Name98">
            <dgm:if name="Name99" func="var" arg="dir" op="equ" val="norm">
              <dgm:shape xmlns:r="http://schemas.openxmlformats.org/officeDocument/2006/relationships" rot="-90" type="rect" r:blip="">
                <dgm:adjLst/>
              </dgm:shape>
            </dgm:if>
            <dgm:else name="Name100">
              <dgm:shape xmlns:r="http://schemas.openxmlformats.org/officeDocument/2006/relationships" rot="90" type="rect" r:blip="">
                <dgm:adjLst/>
              </dgm:shape>
            </dgm:else>
          </dgm:choose>
          <dgm:presOf axis="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</dgm:layoutNode>
      <dgm:choose name="Name101">
        <dgm:if name="Name102" axis="ch" ptType="node" func="cnt" op="gte" val="1">
          <dgm:forEach name="negSibTransForEach" axis="ch" ptType="sibTrans" hideLastTrans="0" cnt="1">
            <dgm:layoutNode name="neg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  <dgm:layoutNode name="composite">
            <dgm:alg type="composite">
              <dgm:param type="ar" val="0.5"/>
            </dgm:alg>
            <dgm:shape xmlns:r="http://schemas.openxmlformats.org/officeDocument/2006/relationships" r:blip="">
              <dgm:adjLst/>
            </dgm:shape>
            <dgm:choose name="Name103">
              <dgm:if name="Name104" func="var" arg="dir" op="equ" val="norm">
                <dgm:constrLst>
                  <dgm:constr type="l" for="ch" forName="Child" refType="w" fact="0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if>
              <dgm:else name="Name105">
                <dgm:constrLst>
                  <dgm:constr type="r" for="ch" forName="Child" refType="w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else>
            </dgm:choose>
            <dgm:ruleLst/>
            <dgm:layoutNode name="Child" styleLbl="revTx">
              <dgm:varLst>
                <dgm:chMax val="0"/>
                <dgm:chPref val="0"/>
                <dgm:bulletEnabled val="1"/>
              </dgm:varLst>
              <dgm:choose name="Name106">
                <dgm:if name="Name107" func="var" arg="dir" op="equ" val="norm">
                  <dgm:alg type="tx">
                    <dgm:param type="parTxLTRAlign" val="l"/>
                    <dgm:param type="parTxRTLAlign" val="r"/>
                    <dgm:param type="txAnchorVert" val="t"/>
                  </dgm:alg>
                </dgm:if>
                <dgm:else name="Name108">
                  <dgm:alg type="tx">
                    <dgm:param type="parTxLTRAlign" val="r"/>
                    <dgm:param type="parTxRTLAlign" val="l"/>
                    <dgm:param type="txAnchorVert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"/>
                <dgm:constr type="rMarg" refType="primFontSz" fact="0"/>
                <dgm:constr type="tMarg" refType="primFontSz" fact="0"/>
                <dgm:constr type="bMarg" refType="primFontSz" fact="0"/>
              </dgm:constrLst>
              <dgm:ruleLst>
                <dgm:rule type="primFontSz" val="5" fact="NaN" max="NaN"/>
              </dgm:ruleLst>
            </dgm:layoutNode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</dgm:if>
        <dgm:else name="Name109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E53CD-80DC-4894-AD73-CE380F06F21F}" type="datetimeFigureOut">
              <a:rPr lang="ko-KR" altLang="en-US" smtClean="0"/>
              <a:t>2015-12-28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3C3167-AAEE-4374-BFBB-275AAAD21D5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908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C3167-AAEE-4374-BFBB-275AAAD21D50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8035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C3167-AAEE-4374-BFBB-275AAAD21D50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8035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C3167-AAEE-4374-BFBB-275AAAD21D50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8468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E4E00-A5F0-43A4-9E2A-908D6A325FB6}" type="datetimeFigureOut">
              <a:rPr lang="ko-KR" altLang="en-US" smtClean="0"/>
              <a:t>2015-12-28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EA374-5905-406D-A1A9-C1490D447C3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0999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E4E00-A5F0-43A4-9E2A-908D6A325FB6}" type="datetimeFigureOut">
              <a:rPr lang="ko-KR" altLang="en-US" smtClean="0"/>
              <a:t>2015-12-28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EA374-5905-406D-A1A9-C1490D447C3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1978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E4E00-A5F0-43A4-9E2A-908D6A325FB6}" type="datetimeFigureOut">
              <a:rPr lang="ko-KR" altLang="en-US" smtClean="0"/>
              <a:t>2015-12-28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EA374-5905-406D-A1A9-C1490D447C3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8166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E4E00-A5F0-43A4-9E2A-908D6A325FB6}" type="datetimeFigureOut">
              <a:rPr lang="ko-KR" altLang="en-US" smtClean="0"/>
              <a:t>2015-12-28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EA374-5905-406D-A1A9-C1490D447C3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1785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E4E00-A5F0-43A4-9E2A-908D6A325FB6}" type="datetimeFigureOut">
              <a:rPr lang="ko-KR" altLang="en-US" smtClean="0"/>
              <a:t>2015-12-28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EA374-5905-406D-A1A9-C1490D447C3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0392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E4E00-A5F0-43A4-9E2A-908D6A325FB6}" type="datetimeFigureOut">
              <a:rPr lang="ko-KR" altLang="en-US" smtClean="0"/>
              <a:t>2015-12-28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EA374-5905-406D-A1A9-C1490D447C3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9427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E4E00-A5F0-43A4-9E2A-908D6A325FB6}" type="datetimeFigureOut">
              <a:rPr lang="ko-KR" altLang="en-US" smtClean="0"/>
              <a:t>2015-12-28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EA374-5905-406D-A1A9-C1490D447C3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7940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E4E00-A5F0-43A4-9E2A-908D6A325FB6}" type="datetimeFigureOut">
              <a:rPr lang="ko-KR" altLang="en-US" smtClean="0"/>
              <a:t>2015-12-28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EA374-5905-406D-A1A9-C1490D447C3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3757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E4E00-A5F0-43A4-9E2A-908D6A325FB6}" type="datetimeFigureOut">
              <a:rPr lang="ko-KR" altLang="en-US" smtClean="0"/>
              <a:t>2015-12-28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EA374-5905-406D-A1A9-C1490D447C3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912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E4E00-A5F0-43A4-9E2A-908D6A325FB6}" type="datetimeFigureOut">
              <a:rPr lang="ko-KR" altLang="en-US" smtClean="0"/>
              <a:t>2015-12-28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EA374-5905-406D-A1A9-C1490D447C3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4914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E4E00-A5F0-43A4-9E2A-908D6A325FB6}" type="datetimeFigureOut">
              <a:rPr lang="ko-KR" altLang="en-US" smtClean="0"/>
              <a:t>2015-12-28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EA374-5905-406D-A1A9-C1490D447C3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9225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DE4E00-A5F0-43A4-9E2A-908D6A325FB6}" type="datetimeFigureOut">
              <a:rPr lang="ko-KR" altLang="en-US" smtClean="0"/>
              <a:t>2015-12-28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EA374-5905-406D-A1A9-C1490D447C3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1150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26" Type="http://schemas.microsoft.com/office/2007/relationships/diagramDrawing" Target="../diagrams/drawing5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5" Type="http://schemas.openxmlformats.org/officeDocument/2006/relationships/diagramColors" Target="../diagrams/colors5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24" Type="http://schemas.openxmlformats.org/officeDocument/2006/relationships/diagramQuickStyle" Target="../diagrams/quickStyle5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23" Type="http://schemas.openxmlformats.org/officeDocument/2006/relationships/diagramLayout" Target="../diagrams/layout5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Relationship Id="rId22" Type="http://schemas.openxmlformats.org/officeDocument/2006/relationships/diagramData" Target="../diagrams/data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microsoft.com/office/2007/relationships/hdphoto" Target="../media/hdphoto11.wdp"/><Relationship Id="rId7" Type="http://schemas.microsoft.com/office/2007/relationships/hdphoto" Target="../media/hdphoto13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microsoft.com/office/2007/relationships/hdphoto" Target="../media/hdphoto12.wdp"/><Relationship Id="rId10" Type="http://schemas.openxmlformats.org/officeDocument/2006/relationships/image" Target="../media/image43.png"/><Relationship Id="rId4" Type="http://schemas.openxmlformats.org/officeDocument/2006/relationships/image" Target="../media/image40.png"/><Relationship Id="rId9" Type="http://schemas.microsoft.com/office/2007/relationships/hdphoto" Target="../media/hdphoto14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44.jpe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12" Type="http://schemas.microsoft.com/office/2007/relationships/hdphoto" Target="../media/hdphoto7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microsoft.com/office/2007/relationships/hdphoto" Target="../media/hdphoto4.wdp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microsoft.com/office/2007/relationships/hdphoto" Target="../media/hdphoto6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21.png"/><Relationship Id="rId4" Type="http://schemas.microsoft.com/office/2007/relationships/hdphoto" Target="../media/hdphoto8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3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Texturizer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1124744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bg2">
                    <a:lumMod val="90000"/>
                  </a:schemeClr>
                </a:solidFill>
                <a:latin typeface="Dosis" panose="02010503020202060003" pitchFamily="2" charset="0"/>
              </a:rPr>
              <a:t>L</a:t>
            </a:r>
            <a:r>
              <a:rPr lang="en-US" altLang="ko-KR" sz="5400" dirty="0" smtClean="0">
                <a:solidFill>
                  <a:schemeClr val="bg1">
                    <a:lumMod val="65000"/>
                  </a:schemeClr>
                </a:solidFill>
                <a:latin typeface="Dosis" panose="02010503020202060003" pitchFamily="2" charset="0"/>
              </a:rPr>
              <a:t>ord</a:t>
            </a:r>
            <a:r>
              <a:rPr lang="en-US" altLang="ko-KR" sz="5400" dirty="0" smtClean="0">
                <a:solidFill>
                  <a:schemeClr val="bg1"/>
                </a:solidFill>
                <a:latin typeface="Dosis" panose="02010503020202060003" pitchFamily="2" charset="0"/>
              </a:rPr>
              <a:t> </a:t>
            </a:r>
            <a:r>
              <a:rPr lang="en-US" altLang="ko-KR" sz="5400" b="1" dirty="0" smtClean="0">
                <a:solidFill>
                  <a:schemeClr val="bg2">
                    <a:lumMod val="90000"/>
                  </a:schemeClr>
                </a:solidFill>
                <a:latin typeface="Dosis" panose="02010503020202060003" pitchFamily="2" charset="0"/>
              </a:rPr>
              <a:t>O</a:t>
            </a:r>
            <a:r>
              <a:rPr lang="en-US" altLang="ko-KR" sz="5400" dirty="0" smtClean="0">
                <a:solidFill>
                  <a:schemeClr val="bg1">
                    <a:lumMod val="65000"/>
                  </a:schemeClr>
                </a:solidFill>
                <a:latin typeface="Dosis" panose="02010503020202060003" pitchFamily="2" charset="0"/>
              </a:rPr>
              <a:t>f</a:t>
            </a:r>
            <a:r>
              <a:rPr lang="en-US" altLang="ko-KR" sz="5400" dirty="0" smtClean="0">
                <a:solidFill>
                  <a:schemeClr val="bg1"/>
                </a:solidFill>
                <a:latin typeface="Dosis" panose="02010503020202060003" pitchFamily="2" charset="0"/>
              </a:rPr>
              <a:t> </a:t>
            </a:r>
            <a:r>
              <a:rPr lang="en-US" altLang="ko-KR" sz="5400" dirty="0" smtClean="0">
                <a:solidFill>
                  <a:schemeClr val="bg1">
                    <a:lumMod val="65000"/>
                  </a:schemeClr>
                </a:solidFill>
                <a:latin typeface="Dosis" panose="02010503020202060003" pitchFamily="2" charset="0"/>
              </a:rPr>
              <a:t>the</a:t>
            </a:r>
            <a:r>
              <a:rPr lang="en-US" altLang="ko-KR" sz="5400" dirty="0" smtClean="0">
                <a:solidFill>
                  <a:schemeClr val="bg1"/>
                </a:solidFill>
                <a:latin typeface="Dosis" panose="02010503020202060003" pitchFamily="2" charset="0"/>
              </a:rPr>
              <a:t> </a:t>
            </a:r>
            <a:r>
              <a:rPr lang="en-US" altLang="ko-KR" sz="5400" b="1" dirty="0" smtClean="0">
                <a:solidFill>
                  <a:schemeClr val="bg2">
                    <a:lumMod val="90000"/>
                  </a:schemeClr>
                </a:solidFill>
                <a:latin typeface="Dosis" panose="02010503020202060003" pitchFamily="2" charset="0"/>
              </a:rPr>
              <a:t>L</a:t>
            </a:r>
            <a:r>
              <a:rPr lang="en-US" altLang="ko-KR" sz="5400" dirty="0" smtClean="0">
                <a:solidFill>
                  <a:schemeClr val="bg1">
                    <a:lumMod val="65000"/>
                  </a:schemeClr>
                </a:solidFill>
                <a:latin typeface="Dosis" panose="02010503020202060003" pitchFamily="2" charset="0"/>
              </a:rPr>
              <a:t>egos</a:t>
            </a:r>
            <a:endParaRPr lang="ko-KR" altLang="en-US" sz="5400" dirty="0">
              <a:solidFill>
                <a:schemeClr val="bg1">
                  <a:lumMod val="65000"/>
                </a:schemeClr>
              </a:solidFill>
              <a:latin typeface="Dosis" panose="02010503020202060003" pitchFamily="2" charset="0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195736" y="2048074"/>
            <a:ext cx="47525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0" y="2067337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종합 설계 제안서</a:t>
            </a:r>
            <a:endParaRPr lang="ko-KR" altLang="en-US" dirty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00192" y="4196987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2008181022</a:t>
            </a:r>
            <a:r>
              <a:rPr lang="en-US" altLang="ko-KR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 </a:t>
            </a:r>
            <a:r>
              <a:rPr lang="ko-KR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박</a:t>
            </a:r>
            <a:r>
              <a:rPr lang="ko-KR" altLang="en-US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태언</a:t>
            </a:r>
            <a:endParaRPr lang="en-US" altLang="ko-KR" dirty="0" smtClean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2010181017  </a:t>
            </a:r>
            <a:r>
              <a:rPr lang="ko-KR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위</a:t>
            </a:r>
            <a:r>
              <a:rPr lang="ko-KR" altLang="en-US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상준</a:t>
            </a:r>
            <a:endParaRPr lang="en-US" altLang="ko-KR" dirty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2050" name="Picture 2" descr="C:\Users\User\Desktop\졸업연구\20141216_162517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739" y="4797152"/>
            <a:ext cx="2276475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07704" y="5212650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지도교수 확인</a:t>
            </a:r>
            <a:endParaRPr lang="ko-KR" altLang="en-US" dirty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97416" y="5581982"/>
            <a:ext cx="120643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997848" y="5687739"/>
            <a:ext cx="1206000" cy="477565"/>
          </a:xfrm>
          <a:prstGeom prst="rect">
            <a:avLst/>
          </a:prstGeom>
          <a:solidFill>
            <a:srgbClr val="D2D6D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 smtClean="0"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092280" y="6224545"/>
            <a:ext cx="1741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Dosis" panose="02010503020202060003" pitchFamily="2" charset="0"/>
              </a:rPr>
              <a:t>L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ord</a:t>
            </a:r>
            <a:r>
              <a:rPr lang="en-US" altLang="ko-KR" dirty="0">
                <a:latin typeface="Dosis" panose="02010503020202060003" pitchFamily="2" charset="0"/>
              </a:rPr>
              <a:t>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Dosis" panose="02010503020202060003" pitchFamily="2" charset="0"/>
              </a:rPr>
              <a:t>O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f</a:t>
            </a:r>
            <a:r>
              <a:rPr lang="en-US" altLang="ko-KR" dirty="0">
                <a:latin typeface="Dosis" panose="02010503020202060003" pitchFamily="2" charset="0"/>
              </a:rPr>
              <a:t> 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the</a:t>
            </a:r>
            <a:r>
              <a:rPr lang="en-US" altLang="ko-KR" dirty="0">
                <a:latin typeface="Dosis" panose="02010503020202060003" pitchFamily="2" charset="0"/>
              </a:rPr>
              <a:t>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Dosis" panose="02010503020202060003" pitchFamily="2" charset="0"/>
              </a:rPr>
              <a:t>L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egos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latin typeface="Dosis" panose="0201050302020206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52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404664"/>
            <a:ext cx="1584176" cy="432048"/>
          </a:xfrm>
          <a:prstGeom prst="rect">
            <a:avLst/>
          </a:prstGeom>
          <a:solidFill>
            <a:srgbClr val="DD71B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latin typeface="THE명품고딕R" panose="02020603020101020101" pitchFamily="18" charset="-127"/>
                <a:ea typeface="THE명품고딕R" panose="02020603020101020101" pitchFamily="18" charset="-127"/>
              </a:rPr>
              <a:t>Flow</a:t>
            </a:r>
            <a:r>
              <a:rPr lang="en-US" altLang="ko-KR" sz="2000" dirty="0" smtClean="0">
                <a:latin typeface="THE명품고딕R" panose="02020603020101020101" pitchFamily="18" charset="-127"/>
                <a:ea typeface="THE명품고딕R" panose="02020603020101020101" pitchFamily="18" charset="-127"/>
              </a:rPr>
              <a:t> chart</a:t>
            </a:r>
            <a:endParaRPr lang="ko-KR" altLang="en-US" sz="2000" dirty="0"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84176" y="404664"/>
            <a:ext cx="179512" cy="432048"/>
          </a:xfrm>
          <a:prstGeom prst="rect">
            <a:avLst/>
          </a:prstGeom>
          <a:solidFill>
            <a:srgbClr val="C32F8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092280" y="6224545"/>
            <a:ext cx="1741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Dosis" panose="02010503020202060003" pitchFamily="2" charset="0"/>
              </a:rPr>
              <a:t>L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ord</a:t>
            </a:r>
            <a:r>
              <a:rPr lang="en-US" altLang="ko-KR" dirty="0">
                <a:latin typeface="Dosis" panose="02010503020202060003" pitchFamily="2" charset="0"/>
              </a:rPr>
              <a:t>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Dosis" panose="02010503020202060003" pitchFamily="2" charset="0"/>
              </a:rPr>
              <a:t>O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f</a:t>
            </a:r>
            <a:r>
              <a:rPr lang="en-US" altLang="ko-KR" dirty="0">
                <a:latin typeface="Dosis" panose="02010503020202060003" pitchFamily="2" charset="0"/>
              </a:rPr>
              <a:t> 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the</a:t>
            </a:r>
            <a:r>
              <a:rPr lang="en-US" altLang="ko-KR" dirty="0">
                <a:latin typeface="Dosis" panose="02010503020202060003" pitchFamily="2" charset="0"/>
              </a:rPr>
              <a:t>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Dosis" panose="02010503020202060003" pitchFamily="2" charset="0"/>
              </a:rPr>
              <a:t>L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egos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latin typeface="Dosis" panose="02010503020202060003" pitchFamily="2" charset="0"/>
            </a:endParaRPr>
          </a:p>
        </p:txBody>
      </p:sp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1277563576"/>
              </p:ext>
            </p:extLst>
          </p:nvPr>
        </p:nvGraphicFramePr>
        <p:xfrm>
          <a:off x="-540568" y="1700808"/>
          <a:ext cx="4947639" cy="3168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3602234058"/>
              </p:ext>
            </p:extLst>
          </p:nvPr>
        </p:nvGraphicFramePr>
        <p:xfrm>
          <a:off x="2123728" y="2132856"/>
          <a:ext cx="3564396" cy="2376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2" name="다이어그램 11"/>
          <p:cNvGraphicFramePr/>
          <p:nvPr>
            <p:extLst>
              <p:ext uri="{D42A27DB-BD31-4B8C-83A1-F6EECF244321}">
                <p14:modId xmlns:p14="http://schemas.microsoft.com/office/powerpoint/2010/main" val="2649291859"/>
              </p:ext>
            </p:extLst>
          </p:nvPr>
        </p:nvGraphicFramePr>
        <p:xfrm>
          <a:off x="6097292" y="2132856"/>
          <a:ext cx="1989975" cy="1947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4" name="다이어그램 13"/>
          <p:cNvGraphicFramePr/>
          <p:nvPr>
            <p:extLst>
              <p:ext uri="{D42A27DB-BD31-4B8C-83A1-F6EECF244321}">
                <p14:modId xmlns:p14="http://schemas.microsoft.com/office/powerpoint/2010/main" val="1617606145"/>
              </p:ext>
            </p:extLst>
          </p:nvPr>
        </p:nvGraphicFramePr>
        <p:xfrm>
          <a:off x="1673932" y="2316857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15" name="다이어그램 14"/>
          <p:cNvGraphicFramePr/>
          <p:nvPr>
            <p:extLst>
              <p:ext uri="{D42A27DB-BD31-4B8C-83A1-F6EECF244321}">
                <p14:modId xmlns:p14="http://schemas.microsoft.com/office/powerpoint/2010/main" val="3621666388"/>
              </p:ext>
            </p:extLst>
          </p:nvPr>
        </p:nvGraphicFramePr>
        <p:xfrm>
          <a:off x="4716016" y="2852936"/>
          <a:ext cx="1440160" cy="9601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</p:spTree>
    <p:extLst>
      <p:ext uri="{BB962C8B-B14F-4D97-AF65-F5344CB8AC3E}">
        <p14:creationId xmlns:p14="http://schemas.microsoft.com/office/powerpoint/2010/main" val="23903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8" grpId="0">
        <p:bldAsOne/>
      </p:bldGraphic>
      <p:bldGraphic spid="12" grpId="0">
        <p:bldAsOne/>
      </p:bldGraphic>
      <p:bldGraphic spid="15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404664"/>
            <a:ext cx="1584176" cy="432048"/>
          </a:xfrm>
          <a:prstGeom prst="rect">
            <a:avLst/>
          </a:prstGeom>
          <a:solidFill>
            <a:srgbClr val="DD71B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atin typeface="THE명품고딕R" panose="02020603020101020101" pitchFamily="18" charset="-127"/>
                <a:ea typeface="THE명품고딕R" panose="02020603020101020101" pitchFamily="18" charset="-127"/>
              </a:rPr>
              <a:t>게임</a:t>
            </a:r>
            <a:r>
              <a:rPr lang="ko-KR" altLang="en-US" sz="2400" dirty="0" smtClean="0">
                <a:latin typeface="THE명품고딕R" panose="02020603020101020101" pitchFamily="18" charset="-127"/>
                <a:ea typeface="THE명품고딕R" panose="02020603020101020101" pitchFamily="18" charset="-127"/>
              </a:rPr>
              <a:t> 방법</a:t>
            </a:r>
            <a:endParaRPr lang="ko-KR" altLang="en-US" sz="2400" dirty="0"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84176" y="404664"/>
            <a:ext cx="179512" cy="432048"/>
          </a:xfrm>
          <a:prstGeom prst="rect">
            <a:avLst/>
          </a:prstGeom>
          <a:solidFill>
            <a:srgbClr val="C32F8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092280" y="6224545"/>
            <a:ext cx="1741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Dosis" panose="02010503020202060003" pitchFamily="2" charset="0"/>
              </a:rPr>
              <a:t>L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ord</a:t>
            </a:r>
            <a:r>
              <a:rPr lang="en-US" altLang="ko-KR" dirty="0">
                <a:latin typeface="Dosis" panose="02010503020202060003" pitchFamily="2" charset="0"/>
              </a:rPr>
              <a:t>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Dosis" panose="02010503020202060003" pitchFamily="2" charset="0"/>
              </a:rPr>
              <a:t>O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f</a:t>
            </a:r>
            <a:r>
              <a:rPr lang="en-US" altLang="ko-KR" dirty="0">
                <a:latin typeface="Dosis" panose="02010503020202060003" pitchFamily="2" charset="0"/>
              </a:rPr>
              <a:t> 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the</a:t>
            </a:r>
            <a:r>
              <a:rPr lang="en-US" altLang="ko-KR" dirty="0">
                <a:latin typeface="Dosis" panose="02010503020202060003" pitchFamily="2" charset="0"/>
              </a:rPr>
              <a:t>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Dosis" panose="02010503020202060003" pitchFamily="2" charset="0"/>
              </a:rPr>
              <a:t>L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egos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latin typeface="Dosis" panose="02010503020202060003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6284" y="4359230"/>
            <a:ext cx="7488832" cy="1813559"/>
          </a:xfrm>
          <a:prstGeom prst="rect">
            <a:avLst/>
          </a:prstGeom>
          <a:noFill/>
          <a:ln w="38100">
            <a:solidFill>
              <a:srgbClr val="DD71B6"/>
            </a:solidFill>
          </a:ln>
        </p:spPr>
        <p:txBody>
          <a:bodyPr wrap="square" rtlCol="0">
            <a:no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전투 시작 시 </a:t>
            </a:r>
            <a:r>
              <a:rPr lang="en-US" altLang="ko-KR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3</a:t>
            </a:r>
            <a:r>
              <a:rPr lang="ko-KR" altLang="en-US" sz="16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분 </a:t>
            </a:r>
            <a:r>
              <a:rPr lang="en-US" altLang="ko-KR" sz="16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30</a:t>
            </a:r>
            <a:r>
              <a:rPr lang="ko-KR" altLang="en-US" sz="16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초의 시간이 주어지고</a:t>
            </a:r>
            <a:r>
              <a:rPr lang="en-US" altLang="ko-KR" sz="16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, 3</a:t>
            </a:r>
            <a:r>
              <a:rPr lang="ko-KR" altLang="en-US" sz="16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분 </a:t>
            </a:r>
            <a:r>
              <a:rPr lang="en-US" altLang="ko-KR" sz="16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30</a:t>
            </a:r>
            <a:r>
              <a:rPr lang="ko-KR" altLang="en-US" sz="16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초 동안의 </a:t>
            </a:r>
            <a:r>
              <a:rPr lang="en-US" altLang="ko-KR" sz="16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Kill, Death </a:t>
            </a:r>
            <a:r>
              <a:rPr lang="ko-KR" altLang="en-US" sz="16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의 비중으로 순위 결정</a:t>
            </a:r>
            <a:endParaRPr lang="en-US" altLang="ko-KR" sz="1600" dirty="0" smtClean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3</a:t>
            </a:r>
            <a:r>
              <a:rPr lang="ko-KR" altLang="en-US" sz="16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분 </a:t>
            </a:r>
            <a:r>
              <a:rPr lang="en-US" altLang="ko-KR" sz="16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30</a:t>
            </a:r>
            <a:r>
              <a:rPr lang="ko-KR" altLang="en-US" sz="16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초기 지나기 전  </a:t>
            </a:r>
            <a:r>
              <a:rPr lang="en-US" altLang="ko-KR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User </a:t>
            </a:r>
            <a:r>
              <a:rPr lang="ko-KR" altLang="en-US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중 한 명이 상대방을 죽인 횟수가 </a:t>
            </a:r>
            <a:r>
              <a:rPr lang="en-US" altLang="ko-KR" sz="16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30</a:t>
            </a:r>
            <a:r>
              <a:rPr lang="ko-KR" altLang="en-US" sz="16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을 </a:t>
            </a:r>
            <a:r>
              <a:rPr lang="ko-KR" altLang="en-US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달성 했을 때 게임 </a:t>
            </a:r>
            <a:r>
              <a:rPr lang="ko-KR" altLang="en-US" sz="16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종료</a:t>
            </a:r>
            <a:endParaRPr lang="en-US" altLang="ko-KR" sz="1600" dirty="0" smtClean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아이템은 맵상에 </a:t>
            </a:r>
            <a:r>
              <a:rPr lang="en-US" altLang="ko-KR" sz="16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20</a:t>
            </a:r>
            <a:r>
              <a:rPr lang="ko-KR" altLang="en-US" sz="16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초에 한번 랜덤한 지역으로 </a:t>
            </a:r>
            <a:r>
              <a:rPr lang="en-US" altLang="ko-KR" sz="16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Respawn </a:t>
            </a:r>
            <a:r>
              <a:rPr lang="ko-KR" altLang="en-US" sz="16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되고 </a:t>
            </a:r>
            <a:r>
              <a:rPr lang="en-US" altLang="ko-KR" sz="16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User</a:t>
            </a:r>
            <a:r>
              <a:rPr lang="ko-KR" altLang="en-US" sz="16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는 최대 </a:t>
            </a:r>
            <a:r>
              <a:rPr lang="en-US" altLang="ko-KR" sz="16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2</a:t>
            </a:r>
            <a:r>
              <a:rPr lang="ko-KR" altLang="en-US" sz="16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개까지 보유 가능</a:t>
            </a:r>
            <a:endParaRPr lang="en-US" altLang="ko-KR" sz="1600" dirty="0" smtClean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  <a:p>
            <a:endParaRPr lang="en-US" altLang="ko-KR" sz="1600" dirty="0" smtClean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  <a:p>
            <a:r>
              <a:rPr lang="en-US" altLang="ko-KR" sz="16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User</a:t>
            </a:r>
            <a:r>
              <a:rPr lang="ko-KR" altLang="en-US" sz="16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가 떨어졌을 때 맵 위에 </a:t>
            </a:r>
            <a:r>
              <a:rPr lang="en-US" altLang="ko-KR" sz="16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Respawn</a:t>
            </a:r>
            <a:r>
              <a:rPr lang="ko-KR" altLang="en-US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장소 역시 랜덤</a:t>
            </a:r>
            <a:r>
              <a:rPr lang="en-US" altLang="ko-KR" sz="16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시간은 </a:t>
            </a:r>
            <a:r>
              <a:rPr lang="en-US" altLang="ko-KR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5</a:t>
            </a:r>
            <a:r>
              <a:rPr lang="ko-KR" altLang="en-US" sz="16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초로 고정한다</a:t>
            </a:r>
            <a:endParaRPr lang="en-US" altLang="ko-KR" sz="1600" dirty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  <a:p>
            <a:endParaRPr lang="en-US" altLang="ko-KR" sz="1600" dirty="0" smtClean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  <a:p>
            <a:r>
              <a:rPr lang="en-US" altLang="ko-KR" sz="16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73946" y="2855936"/>
            <a:ext cx="5760640" cy="1296143"/>
          </a:xfrm>
          <a:prstGeom prst="rect">
            <a:avLst/>
          </a:prstGeom>
          <a:noFill/>
          <a:ln w="38100">
            <a:solidFill>
              <a:srgbClr val="DD71B6"/>
            </a:solidFill>
          </a:ln>
        </p:spPr>
        <p:txBody>
          <a:bodyPr wrap="square" rtlCol="0">
            <a:no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캐릭터의 기본 이동 속도는 </a:t>
            </a:r>
            <a:r>
              <a:rPr lang="en-US" altLang="ko-KR" sz="16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3m/s</a:t>
            </a:r>
          </a:p>
          <a:p>
            <a:endParaRPr lang="en-US" altLang="ko-KR" sz="1600" dirty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점프의 높이는 키를 누르고 있는 시간에 비례하여 높이 계산</a:t>
            </a:r>
            <a:r>
              <a:rPr lang="en-US" altLang="ko-KR" sz="16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</a:t>
            </a:r>
            <a:r>
              <a:rPr lang="ko-KR" altLang="en-US" sz="16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최대치 설정</a:t>
            </a:r>
            <a:r>
              <a:rPr lang="en-US" altLang="ko-KR" sz="16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)</a:t>
            </a:r>
          </a:p>
          <a:p>
            <a:endParaRPr lang="en-US" altLang="ko-KR" sz="1600" dirty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기본 </a:t>
            </a:r>
            <a:r>
              <a:rPr lang="en-US" altLang="ko-KR" sz="16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HP</a:t>
            </a:r>
            <a:r>
              <a:rPr lang="ko-KR" altLang="en-US" sz="16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는 </a:t>
            </a:r>
            <a:r>
              <a:rPr lang="en-US" altLang="ko-KR" sz="16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100</a:t>
            </a:r>
            <a:r>
              <a:rPr lang="ko-KR" altLang="en-US" sz="16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이며 캐릭터 적중시 </a:t>
            </a:r>
            <a:r>
              <a:rPr lang="en-US" altLang="ko-KR" sz="16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-5</a:t>
            </a:r>
            <a:r>
              <a:rPr lang="ko-KR" altLang="en-US" sz="16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씩 하락</a:t>
            </a:r>
            <a:r>
              <a:rPr lang="en-US" altLang="ko-KR" sz="16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이후 </a:t>
            </a:r>
            <a:r>
              <a:rPr lang="en-US" altLang="ko-KR" sz="16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0</a:t>
            </a:r>
            <a:r>
              <a:rPr lang="ko-KR" altLang="en-US" sz="16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이 되면 </a:t>
            </a:r>
            <a:r>
              <a:rPr lang="en-US" altLang="ko-KR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2</a:t>
            </a:r>
            <a:r>
              <a:rPr lang="ko-KR" altLang="en-US" sz="16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초간 기절</a:t>
            </a:r>
            <a:endParaRPr lang="en-US" altLang="ko-KR" sz="1600" dirty="0" smtClean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  <a:p>
            <a:endParaRPr lang="en-US" altLang="ko-KR" sz="1600" dirty="0" smtClean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  <a:p>
            <a:endParaRPr lang="en-US" altLang="ko-KR" sz="1600" dirty="0" smtClean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66284" y="1081614"/>
            <a:ext cx="8496944" cy="2308324"/>
            <a:chOff x="179512" y="1422880"/>
            <a:chExt cx="8496944" cy="2308324"/>
          </a:xfrm>
        </p:grpSpPr>
        <p:sp>
          <p:nvSpPr>
            <p:cNvPr id="7" name="TextBox 6"/>
            <p:cNvSpPr txBox="1"/>
            <p:nvPr/>
          </p:nvSpPr>
          <p:spPr>
            <a:xfrm>
              <a:off x="179512" y="1422880"/>
              <a:ext cx="8496944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1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초기 유저는 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ID, PW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를 만들고 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ID, PW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를 차례로 입력 후 게임 접속</a:t>
              </a:r>
              <a:endParaRPr lang="en-US" altLang="ko-KR" sz="16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endParaRPr>
            </a:p>
            <a:p>
              <a:r>
                <a:rPr lang="ko-KR" altLang="en-US" sz="1600" dirty="0" smtClean="0">
                  <a:solidFill>
                    <a:schemeClr val="bg1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게임을 접속 하면 캐릭터를 선택하고 전투 시작</a:t>
              </a:r>
              <a:endParaRPr lang="en-US" altLang="ko-KR" sz="16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endParaRPr>
            </a:p>
            <a:p>
              <a:endParaRPr lang="en-US" altLang="ko-KR" sz="16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endParaRPr>
            </a:p>
            <a:p>
              <a:r>
                <a:rPr lang="ko-KR" altLang="en-US" sz="1600" dirty="0" smtClean="0">
                  <a:solidFill>
                    <a:schemeClr val="bg1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접속 인원이 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4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명이 있어야 게임 진행</a:t>
              </a:r>
              <a:endParaRPr lang="en-US" altLang="ko-KR" sz="16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endParaRPr>
            </a:p>
            <a:p>
              <a:endParaRPr lang="en-US" altLang="ko-KR" sz="16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endParaRPr>
            </a:p>
            <a:p>
              <a:r>
                <a:rPr lang="ko-KR" altLang="en-US" sz="1600" dirty="0" smtClean="0">
                  <a:solidFill>
                    <a:schemeClr val="bg1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전투 시작 시 바로 전장에 투입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,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투</a:t>
              </a:r>
              <a:r>
                <a:rPr lang="ko-KR" altLang="en-US" sz="1600" dirty="0">
                  <a:solidFill>
                    <a:schemeClr val="bg1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입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 후 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3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초간 무적</a:t>
              </a:r>
              <a:endParaRPr lang="en-US" altLang="ko-KR" sz="16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endParaRPr>
            </a:p>
            <a:p>
              <a:endParaRPr lang="en-US" altLang="ko-KR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endParaRPr>
            </a:p>
            <a:p>
              <a:endParaRPr lang="en-US" altLang="ko-KR" sz="16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endParaRPr>
            </a:p>
            <a:p>
              <a:endParaRPr lang="en-US" altLang="ko-KR" sz="16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79512" y="1422880"/>
              <a:ext cx="5544616" cy="1574072"/>
            </a:xfrm>
            <a:prstGeom prst="rect">
              <a:avLst/>
            </a:prstGeom>
            <a:noFill/>
            <a:ln w="38100">
              <a:solidFill>
                <a:srgbClr val="DD71B6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72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404664"/>
            <a:ext cx="1584176" cy="432048"/>
          </a:xfrm>
          <a:prstGeom prst="rect">
            <a:avLst/>
          </a:prstGeom>
          <a:solidFill>
            <a:srgbClr val="DD71B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atin typeface="THE명품고딕R" panose="02020603020101020101" pitchFamily="18" charset="-127"/>
                <a:ea typeface="THE명품고딕R" panose="02020603020101020101" pitchFamily="18" charset="-127"/>
              </a:rPr>
              <a:t>게임</a:t>
            </a:r>
            <a:r>
              <a:rPr lang="ko-KR" altLang="en-US" sz="2400" dirty="0" smtClean="0">
                <a:latin typeface="THE명품고딕R" panose="02020603020101020101" pitchFamily="18" charset="-127"/>
                <a:ea typeface="THE명품고딕R" panose="02020603020101020101" pitchFamily="18" charset="-127"/>
              </a:rPr>
              <a:t> 방법</a:t>
            </a:r>
            <a:endParaRPr lang="ko-KR" altLang="en-US" sz="2400" dirty="0"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84176" y="404664"/>
            <a:ext cx="179512" cy="432048"/>
          </a:xfrm>
          <a:prstGeom prst="rect">
            <a:avLst/>
          </a:prstGeom>
          <a:solidFill>
            <a:srgbClr val="C32F8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092280" y="6224545"/>
            <a:ext cx="1741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Dosis" panose="02010503020202060003" pitchFamily="2" charset="0"/>
              </a:rPr>
              <a:t>L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ord</a:t>
            </a:r>
            <a:r>
              <a:rPr lang="en-US" altLang="ko-KR" dirty="0">
                <a:latin typeface="Dosis" panose="02010503020202060003" pitchFamily="2" charset="0"/>
              </a:rPr>
              <a:t>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Dosis" panose="02010503020202060003" pitchFamily="2" charset="0"/>
              </a:rPr>
              <a:t>O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f</a:t>
            </a:r>
            <a:r>
              <a:rPr lang="en-US" altLang="ko-KR" dirty="0">
                <a:latin typeface="Dosis" panose="02010503020202060003" pitchFamily="2" charset="0"/>
              </a:rPr>
              <a:t> 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the</a:t>
            </a:r>
            <a:r>
              <a:rPr lang="en-US" altLang="ko-KR" dirty="0">
                <a:latin typeface="Dosis" panose="02010503020202060003" pitchFamily="2" charset="0"/>
              </a:rPr>
              <a:t>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Dosis" panose="02010503020202060003" pitchFamily="2" charset="0"/>
              </a:rPr>
              <a:t>L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egos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latin typeface="Dosis" panose="02010503020202060003" pitchFamily="2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614830" y="1422000"/>
            <a:ext cx="5914340" cy="4014000"/>
            <a:chOff x="83511" y="1422000"/>
            <a:chExt cx="5914340" cy="4014000"/>
          </a:xfrm>
        </p:grpSpPr>
        <p:grpSp>
          <p:nvGrpSpPr>
            <p:cNvPr id="27" name="그룹 26"/>
            <p:cNvGrpSpPr/>
            <p:nvPr/>
          </p:nvGrpSpPr>
          <p:grpSpPr>
            <a:xfrm>
              <a:off x="265829" y="1422000"/>
              <a:ext cx="5732022" cy="4014000"/>
              <a:chOff x="358089" y="1135907"/>
              <a:chExt cx="5732022" cy="4014000"/>
            </a:xfrm>
          </p:grpSpPr>
          <p:pic>
            <p:nvPicPr>
              <p:cNvPr id="28" name="Picture 7" descr="C:\Users\User\Desktop\졸업연구\진행화면4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089" y="1135907"/>
                <a:ext cx="5732022" cy="4014000"/>
              </a:xfrm>
              <a:prstGeom prst="roundRect">
                <a:avLst>
                  <a:gd name="adj" fmla="val 4167"/>
                </a:avLst>
              </a:prstGeom>
              <a:solidFill>
                <a:srgbClr val="FFFFFF"/>
              </a:solidFill>
              <a:ln w="76200" cap="sq">
                <a:solidFill>
                  <a:srgbClr val="292929"/>
                </a:solidFill>
                <a:miter lim="800000"/>
              </a:ln>
              <a:effectLst>
                <a:reflection blurRad="12700" stA="28000" endPos="28000" dist="5000" dir="5400000" sy="-100000" algn="bl" rotWithShape="0"/>
              </a:effectLst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h="38100"/>
                <a:contourClr>
                  <a:srgbClr val="C0C0C0"/>
                </a:contourClr>
              </a:sp3d>
              <a:extLst/>
            </p:spPr>
          </p:pic>
          <p:sp>
            <p:nvSpPr>
              <p:cNvPr id="31" name="덧셈 기호 30"/>
              <p:cNvSpPr/>
              <p:nvPr/>
            </p:nvSpPr>
            <p:spPr>
              <a:xfrm>
                <a:off x="3164566" y="3003068"/>
                <a:ext cx="108000" cy="108000"/>
              </a:xfrm>
              <a:prstGeom prst="mathPlus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 smtClean="0">
                  <a:latin typeface="넥슨 풋볼고딕 L" panose="020B0303000000000000" pitchFamily="50" charset="-127"/>
                  <a:ea typeface="넥슨 풋볼고딕 L" panose="020B0303000000000000" pitchFamily="50" charset="-127"/>
                </a:endParaRPr>
              </a:p>
            </p:txBody>
          </p:sp>
        </p:grpSp>
        <p:pic>
          <p:nvPicPr>
            <p:cNvPr id="32" name="Picture 7" descr="C:\Users\User\Desktop\졸업연구\수류탄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333" y="1716005"/>
              <a:ext cx="354368" cy="249622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 descr="C:\Users\User\Desktop\졸업연구\섬광탄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086" y="2001219"/>
              <a:ext cx="476525" cy="288452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번개 33"/>
            <p:cNvSpPr/>
            <p:nvPr/>
          </p:nvSpPr>
          <p:spPr>
            <a:xfrm>
              <a:off x="833701" y="1904727"/>
              <a:ext cx="169445" cy="150396"/>
            </a:xfrm>
            <a:prstGeom prst="lightningBol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30716" y="1556792"/>
              <a:ext cx="22891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7030A0"/>
                  </a:solidFill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F</a:t>
              </a:r>
              <a:endParaRPr lang="ko-KR" altLang="en-US" dirty="0">
                <a:solidFill>
                  <a:srgbClr val="7030A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endParaRPr>
            </a:p>
          </p:txBody>
        </p:sp>
        <p:grpSp>
          <p:nvGrpSpPr>
            <p:cNvPr id="36" name="그룹 35"/>
            <p:cNvGrpSpPr/>
            <p:nvPr/>
          </p:nvGrpSpPr>
          <p:grpSpPr>
            <a:xfrm>
              <a:off x="2603099" y="1739650"/>
              <a:ext cx="1392837" cy="321198"/>
              <a:chOff x="919216" y="3189815"/>
              <a:chExt cx="1392837" cy="321198"/>
            </a:xfrm>
          </p:grpSpPr>
          <p:sp>
            <p:nvSpPr>
              <p:cNvPr id="37" name="순서도: 준비 36"/>
              <p:cNvSpPr/>
              <p:nvPr/>
            </p:nvSpPr>
            <p:spPr>
              <a:xfrm>
                <a:off x="919216" y="3189815"/>
                <a:ext cx="1392837" cy="321198"/>
              </a:xfrm>
              <a:prstGeom prst="flowChartPreparation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 smtClean="0">
                  <a:latin typeface="THE명품고딕R" panose="02020603020101020101" pitchFamily="18" charset="-127"/>
                  <a:ea typeface="THE명품고딕R" panose="02020603020101020101" pitchFamily="18" charset="-127"/>
                </a:endParaRPr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1056461" y="3249723"/>
                <a:ext cx="1118346" cy="179523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>
                    <a:latin typeface="넥슨 풋볼고딕 L" panose="020B0303000000000000" pitchFamily="50" charset="-127"/>
                    <a:ea typeface="넥슨 풋볼고딕 L" panose="020B0303000000000000" pitchFamily="50" charset="-127"/>
                  </a:rPr>
                  <a:t>Kill : 13 / </a:t>
                </a:r>
                <a:r>
                  <a:rPr lang="en-US" altLang="ko-KR" sz="1200" dirty="0">
                    <a:solidFill>
                      <a:srgbClr val="FF0000"/>
                    </a:solidFill>
                    <a:latin typeface="넥슨 풋볼고딕 L" panose="020B0303000000000000" pitchFamily="50" charset="-127"/>
                    <a:ea typeface="넥슨 풋볼고딕 L" panose="020B0303000000000000" pitchFamily="50" charset="-127"/>
                  </a:rPr>
                  <a:t>3</a:t>
                </a:r>
                <a:r>
                  <a:rPr lang="en-US" altLang="ko-KR" sz="1200" dirty="0" smtClean="0">
                    <a:solidFill>
                      <a:srgbClr val="FF0000"/>
                    </a:solidFill>
                    <a:latin typeface="넥슨 풋볼고딕 L" panose="020B0303000000000000" pitchFamily="50" charset="-127"/>
                    <a:ea typeface="넥슨 풋볼고딕 L" panose="020B0303000000000000" pitchFamily="50" charset="-127"/>
                  </a:rPr>
                  <a:t>0</a:t>
                </a:r>
                <a:endParaRPr lang="ko-KR" altLang="en-US" sz="1200" dirty="0" smtClean="0">
                  <a:solidFill>
                    <a:srgbClr val="FF0000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endParaRPr>
              </a:p>
            </p:txBody>
          </p:sp>
        </p:grpSp>
        <p:pic>
          <p:nvPicPr>
            <p:cNvPr id="39" name="Picture 2" descr="C:\Users\User\Desktop\졸업연구\시간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2582" y="1518435"/>
              <a:ext cx="421692" cy="49928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3" descr="C:\Users\User\Desktop\졸업연구\HP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718" y="4891837"/>
              <a:ext cx="1884586" cy="189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616986" y="4293096"/>
              <a:ext cx="136272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>
                  <a:solidFill>
                    <a:srgbClr val="FF6161"/>
                  </a:solidFill>
                  <a:latin typeface="Blackadder ITC" panose="04020505051007020D02" pitchFamily="82" charset="0"/>
                  <a:ea typeface="Adobe Fan Heiti Std B" pitchFamily="34" charset="-128"/>
                </a:rPr>
                <a:t>92</a:t>
              </a:r>
              <a:endParaRPr lang="ko-KR" altLang="en-US" sz="4000" dirty="0">
                <a:solidFill>
                  <a:srgbClr val="FF6161"/>
                </a:solidFill>
                <a:latin typeface="Blackadder ITC" panose="04020505051007020D02" pitchFamily="82" charset="0"/>
              </a:endParaRPr>
            </a:p>
          </p:txBody>
        </p:sp>
        <p:pic>
          <p:nvPicPr>
            <p:cNvPr id="42" name="Picture 4" descr="C:\Users\User\Desktop\졸업연구\model1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11" y="2420888"/>
              <a:ext cx="1146011" cy="573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" descr="C:\Users\User\Desktop\졸업연구\model1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68362" y="3095774"/>
              <a:ext cx="3043598" cy="1521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그룹 22"/>
          <p:cNvGrpSpPr/>
          <p:nvPr/>
        </p:nvGrpSpPr>
        <p:grpSpPr>
          <a:xfrm>
            <a:off x="3263538" y="5630712"/>
            <a:ext cx="2616925" cy="963165"/>
            <a:chOff x="262231" y="4941168"/>
            <a:chExt cx="6686033" cy="963165"/>
          </a:xfrm>
        </p:grpSpPr>
        <p:grpSp>
          <p:nvGrpSpPr>
            <p:cNvPr id="24" name="그룹 23"/>
            <p:cNvGrpSpPr/>
            <p:nvPr/>
          </p:nvGrpSpPr>
          <p:grpSpPr>
            <a:xfrm>
              <a:off x="269828" y="4941168"/>
              <a:ext cx="6678436" cy="576064"/>
              <a:chOff x="2340580" y="4941168"/>
              <a:chExt cx="1625474" cy="576064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2340580" y="4941168"/>
                <a:ext cx="1625474" cy="288032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 smtClean="0">
                  <a:latin typeface="THE명품고딕R" panose="02020603020101020101" pitchFamily="18" charset="-127"/>
                  <a:ea typeface="THE명품고딕R" panose="02020603020101020101" pitchFamily="18" charset="-127"/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2340580" y="5229200"/>
                <a:ext cx="1625474" cy="288032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 smtClean="0">
                  <a:latin typeface="THE명품고딕R" panose="02020603020101020101" pitchFamily="18" charset="-127"/>
                  <a:ea typeface="THE명품고딕R" panose="02020603020101020101" pitchFamily="18" charset="-127"/>
                </a:endParaRPr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262231" y="4950226"/>
              <a:ext cx="6678436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chemeClr val="bg1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게임 기</a:t>
              </a:r>
              <a:r>
                <a:rPr lang="ko-KR" altLang="en-US" sz="2800" dirty="0">
                  <a:solidFill>
                    <a:schemeClr val="bg1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본</a:t>
              </a:r>
              <a:r>
                <a:rPr lang="ko-KR" altLang="en-US" sz="2800" dirty="0" smtClean="0">
                  <a:solidFill>
                    <a:schemeClr val="bg1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 </a:t>
              </a:r>
              <a:r>
                <a:rPr lang="en-US" altLang="ko-KR" sz="2800" dirty="0" smtClean="0">
                  <a:solidFill>
                    <a:schemeClr val="bg2">
                      <a:lumMod val="75000"/>
                    </a:schemeClr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UI</a:t>
              </a:r>
              <a:r>
                <a:rPr lang="ko-KR" altLang="en-US" sz="2800" dirty="0" smtClean="0">
                  <a:solidFill>
                    <a:schemeClr val="bg1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 </a:t>
              </a:r>
              <a:endParaRPr lang="ko-KR" altLang="en-US" sz="28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endParaRPr>
            </a:p>
            <a:p>
              <a:endParaRPr lang="ko-KR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2326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404664"/>
            <a:ext cx="1584176" cy="432048"/>
          </a:xfrm>
          <a:prstGeom prst="rect">
            <a:avLst/>
          </a:prstGeom>
          <a:solidFill>
            <a:srgbClr val="DD71B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atin typeface="THE명품고딕R" panose="02020603020101020101" pitchFamily="18" charset="-127"/>
                <a:ea typeface="THE명품고딕R" panose="02020603020101020101" pitchFamily="18" charset="-127"/>
              </a:rPr>
              <a:t>게임</a:t>
            </a:r>
            <a:r>
              <a:rPr lang="ko-KR" altLang="en-US" sz="2400" dirty="0" smtClean="0">
                <a:latin typeface="THE명품고딕R" panose="02020603020101020101" pitchFamily="18" charset="-127"/>
                <a:ea typeface="THE명품고딕R" panose="02020603020101020101" pitchFamily="18" charset="-127"/>
              </a:rPr>
              <a:t> 방법</a:t>
            </a:r>
            <a:endParaRPr lang="ko-KR" altLang="en-US" sz="2400" dirty="0"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84176" y="404664"/>
            <a:ext cx="179512" cy="432048"/>
          </a:xfrm>
          <a:prstGeom prst="rect">
            <a:avLst/>
          </a:prstGeom>
          <a:solidFill>
            <a:srgbClr val="C32F8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092280" y="6224545"/>
            <a:ext cx="1741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Dosis" panose="02010503020202060003" pitchFamily="2" charset="0"/>
              </a:rPr>
              <a:t>L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ord</a:t>
            </a:r>
            <a:r>
              <a:rPr lang="en-US" altLang="ko-KR" dirty="0">
                <a:latin typeface="Dosis" panose="02010503020202060003" pitchFamily="2" charset="0"/>
              </a:rPr>
              <a:t>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Dosis" panose="02010503020202060003" pitchFamily="2" charset="0"/>
              </a:rPr>
              <a:t>O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f</a:t>
            </a:r>
            <a:r>
              <a:rPr lang="en-US" altLang="ko-KR" dirty="0">
                <a:latin typeface="Dosis" panose="02010503020202060003" pitchFamily="2" charset="0"/>
              </a:rPr>
              <a:t> 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the</a:t>
            </a:r>
            <a:r>
              <a:rPr lang="en-US" altLang="ko-KR" dirty="0">
                <a:latin typeface="Dosis" panose="02010503020202060003" pitchFamily="2" charset="0"/>
              </a:rPr>
              <a:t>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Dosis" panose="02010503020202060003" pitchFamily="2" charset="0"/>
              </a:rPr>
              <a:t>L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egos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latin typeface="Dosis" panose="02010503020202060003" pitchFamily="2" charset="0"/>
            </a:endParaRPr>
          </a:p>
        </p:txBody>
      </p:sp>
      <p:pic>
        <p:nvPicPr>
          <p:cNvPr id="1027" name="Picture 3" descr="C:\Users\User\Desktop\졸업연구\키보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28800"/>
            <a:ext cx="5543550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User\Desktop\졸업연구\마우스 좌클릭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7" t="38084" r="56709" b="24312"/>
          <a:stretch/>
        </p:blipFill>
        <p:spPr bwMode="auto">
          <a:xfrm>
            <a:off x="5924855" y="2010498"/>
            <a:ext cx="983412" cy="6124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3" name="Picture 9" descr="C:\Users\User\Desktop\졸업연구\마우스 우클릭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07" t="37670" r="19702" b="24659"/>
          <a:stretch/>
        </p:blipFill>
        <p:spPr bwMode="auto">
          <a:xfrm>
            <a:off x="7460677" y="2010498"/>
            <a:ext cx="993900" cy="6135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5" name="TextBox 14"/>
          <p:cNvSpPr txBox="1"/>
          <p:nvPr/>
        </p:nvSpPr>
        <p:spPr>
          <a:xfrm>
            <a:off x="5916279" y="2843644"/>
            <a:ext cx="104411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큐브 삭제</a:t>
            </a:r>
            <a:endParaRPr lang="ko-KR" altLang="en-US" dirty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45194" y="2843644"/>
            <a:ext cx="104411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큐브 생성</a:t>
            </a:r>
            <a:endParaRPr lang="ko-KR" altLang="en-US" dirty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034" name="Picture 10" descr="C:\Users\User\Desktop\졸업연구\조작설명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0" t="59510" r="68040" b="4878"/>
          <a:stretch/>
        </p:blipFill>
        <p:spPr bwMode="auto">
          <a:xfrm>
            <a:off x="2392375" y="4463152"/>
            <a:ext cx="1552755" cy="213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User\Desktop\졸업연구\wasd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5" t="36012" r="64270" b="35590"/>
          <a:stretch/>
        </p:blipFill>
        <p:spPr bwMode="auto">
          <a:xfrm>
            <a:off x="593812" y="4854005"/>
            <a:ext cx="990364" cy="78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65475" y="5635713"/>
            <a:ext cx="12783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캐릭터 이동</a:t>
            </a:r>
            <a:endParaRPr lang="ko-KR" altLang="en-US" sz="1400" dirty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51920" y="4530251"/>
            <a:ext cx="12783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아이템 사용</a:t>
            </a:r>
            <a:endParaRPr lang="ko-KR" altLang="en-US" sz="1400" dirty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51920" y="4944216"/>
            <a:ext cx="1719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아이템 슬롯 변경</a:t>
            </a:r>
            <a:endParaRPr lang="ko-KR" altLang="en-US" sz="1400" dirty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851920" y="5809517"/>
            <a:ext cx="1719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마우스 감도 변경</a:t>
            </a:r>
            <a:endParaRPr lang="ko-KR" altLang="en-US" sz="1400" dirty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51920" y="6216228"/>
            <a:ext cx="1719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점프</a:t>
            </a:r>
            <a:endParaRPr lang="ko-KR" altLang="en-US" sz="1400" dirty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51920" y="5382771"/>
            <a:ext cx="1719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폭탄</a:t>
            </a:r>
            <a:endParaRPr lang="ko-KR" altLang="en-US" sz="1400" dirty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935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550494" y="1502787"/>
            <a:ext cx="7902572" cy="576064"/>
            <a:chOff x="2340580" y="4941168"/>
            <a:chExt cx="1625474" cy="576064"/>
          </a:xfrm>
        </p:grpSpPr>
        <p:sp>
          <p:nvSpPr>
            <p:cNvPr id="15" name="직사각형 14"/>
            <p:cNvSpPr/>
            <p:nvPr/>
          </p:nvSpPr>
          <p:spPr>
            <a:xfrm>
              <a:off x="2340580" y="4941168"/>
              <a:ext cx="1625474" cy="2880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 smtClean="0">
                <a:latin typeface="THE명품고딕R" panose="02020603020101020101" pitchFamily="18" charset="-127"/>
                <a:ea typeface="THE명품고딕R" panose="02020603020101020101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340580" y="5229200"/>
              <a:ext cx="1625474" cy="288032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 smtClean="0">
                <a:latin typeface="THE명품고딕R" panose="02020603020101020101" pitchFamily="18" charset="-127"/>
                <a:ea typeface="THE명품고딕R" panose="02020603020101020101" pitchFamily="18" charset="-127"/>
              </a:endParaRPr>
            </a:p>
          </p:txBody>
        </p:sp>
      </p:grpSp>
      <p:pic>
        <p:nvPicPr>
          <p:cNvPr id="7176" name="Picture 8" descr="C:\Users\User\Desktop\졸업연구\개발 환경\visual studio.png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24483A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60" t="37597" b="37597"/>
          <a:stretch/>
        </p:blipFill>
        <p:spPr bwMode="auto">
          <a:xfrm>
            <a:off x="550494" y="1502787"/>
            <a:ext cx="3744276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0" y="404664"/>
            <a:ext cx="1584176" cy="43204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atin typeface="THE명품고딕R" panose="02020603020101020101" pitchFamily="18" charset="-127"/>
                <a:ea typeface="THE명품고딕R" panose="02020603020101020101" pitchFamily="18" charset="-127"/>
              </a:rPr>
              <a:t>개발</a:t>
            </a:r>
            <a:r>
              <a:rPr lang="ko-KR" altLang="en-US" sz="2400" dirty="0" smtClean="0">
                <a:latin typeface="THE명품고딕R" panose="02020603020101020101" pitchFamily="18" charset="-127"/>
                <a:ea typeface="THE명품고딕R" panose="02020603020101020101" pitchFamily="18" charset="-127"/>
              </a:rPr>
              <a:t> 환경</a:t>
            </a:r>
            <a:endParaRPr lang="ko-KR" altLang="en-US" sz="2400" dirty="0"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84176" y="404664"/>
            <a:ext cx="179512" cy="4320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50494" y="1537628"/>
            <a:ext cx="7902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Dosis" panose="02010503020202060003" pitchFamily="2" charset="0"/>
              </a:rPr>
              <a:t>V</a:t>
            </a:r>
            <a:r>
              <a:rPr lang="en-US" altLang="ko-KR" sz="2800" dirty="0" smtClean="0">
                <a:solidFill>
                  <a:schemeClr val="bg1"/>
                </a:solidFill>
                <a:latin typeface="Dosis" panose="02010503020202060003" pitchFamily="2" charset="0"/>
              </a:rPr>
              <a:t>isual Studio 2013</a:t>
            </a:r>
            <a:endParaRPr lang="ko-KR" altLang="en-US" sz="2800" dirty="0">
              <a:solidFill>
                <a:schemeClr val="bg1"/>
              </a:solidFill>
              <a:latin typeface="Dosis" panose="02010503020202060003" pitchFamily="2" charset="0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57860" y="2420888"/>
            <a:ext cx="7902572" cy="576064"/>
            <a:chOff x="2340580" y="4941168"/>
            <a:chExt cx="1625474" cy="576064"/>
          </a:xfrm>
        </p:grpSpPr>
        <p:sp>
          <p:nvSpPr>
            <p:cNvPr id="19" name="직사각형 18"/>
            <p:cNvSpPr/>
            <p:nvPr/>
          </p:nvSpPr>
          <p:spPr>
            <a:xfrm>
              <a:off x="2340580" y="4941168"/>
              <a:ext cx="1625474" cy="2880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 smtClean="0">
                <a:latin typeface="THE명품고딕R" panose="02020603020101020101" pitchFamily="18" charset="-127"/>
                <a:ea typeface="THE명품고딕R" panose="02020603020101020101" pitchFamily="18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340580" y="5229200"/>
              <a:ext cx="1625474" cy="288032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 smtClean="0">
                <a:latin typeface="THE명품고딕R" panose="02020603020101020101" pitchFamily="18" charset="-127"/>
                <a:ea typeface="THE명품고딕R" panose="02020603020101020101" pitchFamily="18" charset="-127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57860" y="2473732"/>
            <a:ext cx="7902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Dosis" panose="02010503020202060003" pitchFamily="2" charset="0"/>
              </a:rPr>
              <a:t>U</a:t>
            </a:r>
            <a:r>
              <a:rPr lang="en-US" altLang="ko-KR" sz="2800" dirty="0" smtClean="0">
                <a:solidFill>
                  <a:schemeClr val="bg1"/>
                </a:solidFill>
                <a:latin typeface="Dosis" panose="02010503020202060003" pitchFamily="2" charset="0"/>
              </a:rPr>
              <a:t>nity 3D</a:t>
            </a:r>
            <a:endParaRPr lang="ko-KR" altLang="en-US" sz="2800" dirty="0">
              <a:solidFill>
                <a:schemeClr val="bg1"/>
              </a:solidFill>
              <a:latin typeface="Dosis" panose="02010503020202060003" pitchFamily="2" charset="0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557860" y="3284984"/>
            <a:ext cx="7902572" cy="576064"/>
            <a:chOff x="2340580" y="4941168"/>
            <a:chExt cx="1625474" cy="576064"/>
          </a:xfrm>
        </p:grpSpPr>
        <p:sp>
          <p:nvSpPr>
            <p:cNvPr id="25" name="직사각형 24"/>
            <p:cNvSpPr/>
            <p:nvPr/>
          </p:nvSpPr>
          <p:spPr>
            <a:xfrm>
              <a:off x="2340580" y="4941168"/>
              <a:ext cx="1625474" cy="2880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 smtClean="0">
                <a:latin typeface="THE명품고딕R" panose="02020603020101020101" pitchFamily="18" charset="-127"/>
                <a:ea typeface="THE명품고딕R" panose="02020603020101020101" pitchFamily="18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340580" y="5229200"/>
              <a:ext cx="1625474" cy="288032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 smtClean="0">
                <a:latin typeface="THE명품고딕R" panose="02020603020101020101" pitchFamily="18" charset="-127"/>
                <a:ea typeface="THE명품고딕R" panose="02020603020101020101" pitchFamily="18" charset="-127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557860" y="3337828"/>
            <a:ext cx="7902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Dosis" panose="02010503020202060003" pitchFamily="2" charset="0"/>
              </a:rPr>
              <a:t>3</a:t>
            </a:r>
            <a:r>
              <a:rPr lang="en-US" altLang="ko-KR" sz="2800" dirty="0" smtClean="0">
                <a:solidFill>
                  <a:schemeClr val="bg1"/>
                </a:solidFill>
                <a:latin typeface="Dosis" panose="02010503020202060003" pitchFamily="2" charset="0"/>
              </a:rPr>
              <a:t>DS MAX 2013 </a:t>
            </a:r>
            <a:endParaRPr lang="ko-KR" altLang="en-US" sz="2800" dirty="0">
              <a:solidFill>
                <a:schemeClr val="bg1"/>
              </a:solidFill>
              <a:latin typeface="Dosis" panose="02010503020202060003" pitchFamily="2" charset="0"/>
            </a:endParaRPr>
          </a:p>
        </p:txBody>
      </p:sp>
      <p:pic>
        <p:nvPicPr>
          <p:cNvPr id="7175" name="Picture 7" descr="C:\Users\User\Desktop\졸업연구\개발 환경\latest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14" t="15637" b="15636"/>
          <a:stretch/>
        </p:blipFill>
        <p:spPr bwMode="auto">
          <a:xfrm>
            <a:off x="550494" y="3284984"/>
            <a:ext cx="3005630" cy="576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그룹 28"/>
          <p:cNvGrpSpPr/>
          <p:nvPr/>
        </p:nvGrpSpPr>
        <p:grpSpPr>
          <a:xfrm>
            <a:off x="557860" y="4149079"/>
            <a:ext cx="7902572" cy="576064"/>
            <a:chOff x="2340580" y="4941168"/>
            <a:chExt cx="1625474" cy="576064"/>
          </a:xfrm>
        </p:grpSpPr>
        <p:sp>
          <p:nvSpPr>
            <p:cNvPr id="30" name="직사각형 29"/>
            <p:cNvSpPr/>
            <p:nvPr/>
          </p:nvSpPr>
          <p:spPr>
            <a:xfrm>
              <a:off x="2340580" y="4941168"/>
              <a:ext cx="1625474" cy="2880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 smtClean="0">
                <a:latin typeface="THE명품고딕R" panose="02020603020101020101" pitchFamily="18" charset="-127"/>
                <a:ea typeface="THE명품고딕R" panose="02020603020101020101" pitchFamily="18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340580" y="5229200"/>
              <a:ext cx="1625474" cy="288032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 smtClean="0">
                <a:latin typeface="THE명품고딕R" panose="02020603020101020101" pitchFamily="18" charset="-127"/>
                <a:ea typeface="THE명품고딕R" panose="02020603020101020101" pitchFamily="18" charset="-127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557860" y="4201923"/>
            <a:ext cx="7902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Dosis" panose="02010503020202060003" pitchFamily="2" charset="0"/>
              </a:rPr>
              <a:t>P</a:t>
            </a:r>
            <a:r>
              <a:rPr lang="en-US" altLang="ko-KR" sz="2800" dirty="0" smtClean="0">
                <a:solidFill>
                  <a:schemeClr val="bg1"/>
                </a:solidFill>
                <a:latin typeface="Dosis" panose="02010503020202060003" pitchFamily="2" charset="0"/>
              </a:rPr>
              <a:t>hotoshop CS5</a:t>
            </a:r>
            <a:endParaRPr lang="ko-KR" altLang="en-US" sz="2800" dirty="0">
              <a:solidFill>
                <a:schemeClr val="bg1"/>
              </a:solidFill>
              <a:latin typeface="Dosis" panose="02010503020202060003" pitchFamily="2" charset="0"/>
            </a:endParaRPr>
          </a:p>
        </p:txBody>
      </p:sp>
      <p:pic>
        <p:nvPicPr>
          <p:cNvPr id="7179" name="Picture 11" descr="C:\Users\User\Desktop\졸업연구\개발 환경\cs5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581" b="18641"/>
          <a:stretch/>
        </p:blipFill>
        <p:spPr bwMode="auto">
          <a:xfrm>
            <a:off x="598879" y="4149080"/>
            <a:ext cx="1596857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그룹 34"/>
          <p:cNvGrpSpPr/>
          <p:nvPr/>
        </p:nvGrpSpPr>
        <p:grpSpPr>
          <a:xfrm>
            <a:off x="539552" y="5013176"/>
            <a:ext cx="7902572" cy="576064"/>
            <a:chOff x="2340580" y="4941168"/>
            <a:chExt cx="1625474" cy="576064"/>
          </a:xfrm>
        </p:grpSpPr>
        <p:sp>
          <p:nvSpPr>
            <p:cNvPr id="36" name="직사각형 35"/>
            <p:cNvSpPr/>
            <p:nvPr/>
          </p:nvSpPr>
          <p:spPr>
            <a:xfrm>
              <a:off x="2340580" y="4941168"/>
              <a:ext cx="1625474" cy="2880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 smtClean="0">
                <a:latin typeface="THE명품고딕R" panose="02020603020101020101" pitchFamily="18" charset="-127"/>
                <a:ea typeface="THE명품고딕R" panose="02020603020101020101" pitchFamily="18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340580" y="5229200"/>
              <a:ext cx="1625474" cy="288032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 smtClean="0">
                <a:latin typeface="THE명품고딕R" panose="02020603020101020101" pitchFamily="18" charset="-127"/>
                <a:ea typeface="THE명품고딕R" panose="02020603020101020101" pitchFamily="18" charset="-127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539552" y="5066020"/>
            <a:ext cx="7902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Dosis" panose="02010503020202060003" pitchFamily="2" charset="0"/>
              </a:rPr>
              <a:t>N</a:t>
            </a:r>
            <a:r>
              <a:rPr lang="en-US" altLang="ko-KR" sz="2800" dirty="0" smtClean="0">
                <a:solidFill>
                  <a:schemeClr val="bg1"/>
                </a:solidFill>
                <a:latin typeface="Dosis" panose="02010503020202060003" pitchFamily="2" charset="0"/>
              </a:rPr>
              <a:t>aver SVN</a:t>
            </a:r>
            <a:endParaRPr lang="ko-KR" altLang="en-US" sz="2800" dirty="0">
              <a:solidFill>
                <a:schemeClr val="bg1"/>
              </a:solidFill>
              <a:latin typeface="Dosis" panose="02010503020202060003" pitchFamily="2" charset="0"/>
            </a:endParaRPr>
          </a:p>
        </p:txBody>
      </p:sp>
      <p:pic>
        <p:nvPicPr>
          <p:cNvPr id="7180" name="Picture 12" descr="C:\Users\User\Desktop\졸업연구\개발 환경\svn.png"/>
          <p:cNvPicPr>
            <a:picLocks noChangeAspect="1" noChangeArrowheads="1"/>
          </p:cNvPicPr>
          <p:nvPr/>
        </p:nvPicPr>
        <p:blipFill rotWithShape="1">
          <a:blip r:embed="rId8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902" b="28889"/>
          <a:stretch/>
        </p:blipFill>
        <p:spPr bwMode="auto">
          <a:xfrm>
            <a:off x="688810" y="5013176"/>
            <a:ext cx="1291077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/>
          <p:cNvSpPr/>
          <p:nvPr/>
        </p:nvSpPr>
        <p:spPr>
          <a:xfrm>
            <a:off x="7092280" y="6224545"/>
            <a:ext cx="1741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Dosis" panose="02010503020202060003" pitchFamily="2" charset="0"/>
              </a:rPr>
              <a:t>L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ord</a:t>
            </a:r>
            <a:r>
              <a:rPr lang="en-US" altLang="ko-KR" dirty="0">
                <a:latin typeface="Dosis" panose="02010503020202060003" pitchFamily="2" charset="0"/>
              </a:rPr>
              <a:t>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Dosis" panose="02010503020202060003" pitchFamily="2" charset="0"/>
              </a:rPr>
              <a:t>O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f</a:t>
            </a:r>
            <a:r>
              <a:rPr lang="en-US" altLang="ko-KR" dirty="0">
                <a:latin typeface="Dosis" panose="02010503020202060003" pitchFamily="2" charset="0"/>
              </a:rPr>
              <a:t> 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the</a:t>
            </a:r>
            <a:r>
              <a:rPr lang="en-US" altLang="ko-KR" dirty="0">
                <a:latin typeface="Dosis" panose="02010503020202060003" pitchFamily="2" charset="0"/>
              </a:rPr>
              <a:t>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Dosis" panose="02010503020202060003" pitchFamily="2" charset="0"/>
              </a:rPr>
              <a:t>L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egos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latin typeface="Dosis" panose="02010503020202060003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5" t="28518" b="29511"/>
          <a:stretch/>
        </p:blipFill>
        <p:spPr>
          <a:xfrm>
            <a:off x="556969" y="2420889"/>
            <a:ext cx="2291345" cy="576064"/>
          </a:xfrm>
          <a:prstGeom prst="rect">
            <a:avLst/>
          </a:prstGeom>
          <a:effectLst>
            <a:reflection stA="99000"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4893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404664"/>
            <a:ext cx="1584176" cy="43204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latin typeface="THE명품고딕R" panose="02020603020101020101" pitchFamily="18" charset="-127"/>
                <a:ea typeface="THE명품고딕R" panose="02020603020101020101" pitchFamily="18" charset="-127"/>
              </a:rPr>
              <a:t>기술</a:t>
            </a:r>
            <a:r>
              <a:rPr lang="ko-KR" altLang="en-US" sz="2000" dirty="0" smtClean="0">
                <a:latin typeface="THE명품고딕R" panose="02020603020101020101" pitchFamily="18" charset="-127"/>
                <a:ea typeface="THE명품고딕R" panose="02020603020101020101" pitchFamily="18" charset="-127"/>
              </a:rPr>
              <a:t>적 요소</a:t>
            </a:r>
            <a:endParaRPr lang="ko-KR" altLang="en-US" sz="2000" dirty="0"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84176" y="404664"/>
            <a:ext cx="179512" cy="43204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092280" y="6224545"/>
            <a:ext cx="1741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Dosis" panose="02010503020202060003" pitchFamily="2" charset="0"/>
              </a:rPr>
              <a:t>L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ord</a:t>
            </a:r>
            <a:r>
              <a:rPr lang="en-US" altLang="ko-KR" dirty="0">
                <a:latin typeface="Dosis" panose="02010503020202060003" pitchFamily="2" charset="0"/>
              </a:rPr>
              <a:t>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Dosis" panose="02010503020202060003" pitchFamily="2" charset="0"/>
              </a:rPr>
              <a:t>O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f</a:t>
            </a:r>
            <a:r>
              <a:rPr lang="en-US" altLang="ko-KR" dirty="0">
                <a:latin typeface="Dosis" panose="02010503020202060003" pitchFamily="2" charset="0"/>
              </a:rPr>
              <a:t> 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the</a:t>
            </a:r>
            <a:r>
              <a:rPr lang="en-US" altLang="ko-KR" dirty="0">
                <a:latin typeface="Dosis" panose="02010503020202060003" pitchFamily="2" charset="0"/>
              </a:rPr>
              <a:t>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Dosis" panose="02010503020202060003" pitchFamily="2" charset="0"/>
              </a:rPr>
              <a:t>L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egos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latin typeface="Dosis" panose="02010503020202060003" pitchFamily="2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83568" y="2492896"/>
            <a:ext cx="1440160" cy="338554"/>
            <a:chOff x="683568" y="2492896"/>
            <a:chExt cx="1440160" cy="338554"/>
          </a:xfrm>
        </p:grpSpPr>
        <p:sp>
          <p:nvSpPr>
            <p:cNvPr id="5" name="TextBox 4"/>
            <p:cNvSpPr txBox="1"/>
            <p:nvPr/>
          </p:nvSpPr>
          <p:spPr>
            <a:xfrm>
              <a:off x="683568" y="2492896"/>
              <a:ext cx="14401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rgbClr val="92D050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Map</a:t>
              </a:r>
              <a:endParaRPr lang="ko-KR" altLang="en-US" sz="1600" dirty="0">
                <a:solidFill>
                  <a:srgbClr val="92D05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683568" y="2780928"/>
              <a:ext cx="1440160" cy="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683568" y="2492896"/>
              <a:ext cx="1440160" cy="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/>
          <p:cNvGrpSpPr/>
          <p:nvPr/>
        </p:nvGrpSpPr>
        <p:grpSpPr>
          <a:xfrm>
            <a:off x="683568" y="3666510"/>
            <a:ext cx="1440160" cy="338554"/>
            <a:chOff x="683568" y="3666510"/>
            <a:chExt cx="1440160" cy="338554"/>
          </a:xfrm>
        </p:grpSpPr>
        <p:sp>
          <p:nvSpPr>
            <p:cNvPr id="32" name="TextBox 31"/>
            <p:cNvSpPr txBox="1"/>
            <p:nvPr/>
          </p:nvSpPr>
          <p:spPr>
            <a:xfrm>
              <a:off x="683568" y="3666510"/>
              <a:ext cx="14401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rgbClr val="92D050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Server </a:t>
              </a:r>
              <a:endParaRPr lang="ko-KR" altLang="en-US" sz="1600" dirty="0">
                <a:solidFill>
                  <a:srgbClr val="92D05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>
              <a:off x="683568" y="3954542"/>
              <a:ext cx="1440160" cy="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683568" y="3666510"/>
              <a:ext cx="1440160" cy="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/>
          <p:cNvGrpSpPr/>
          <p:nvPr/>
        </p:nvGrpSpPr>
        <p:grpSpPr>
          <a:xfrm>
            <a:off x="683568" y="3079703"/>
            <a:ext cx="1440160" cy="338554"/>
            <a:chOff x="683568" y="3090446"/>
            <a:chExt cx="1440160" cy="338554"/>
          </a:xfrm>
        </p:grpSpPr>
        <p:sp>
          <p:nvSpPr>
            <p:cNvPr id="23" name="TextBox 22"/>
            <p:cNvSpPr txBox="1"/>
            <p:nvPr/>
          </p:nvSpPr>
          <p:spPr>
            <a:xfrm>
              <a:off x="683568" y="3090446"/>
              <a:ext cx="14401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rgbClr val="92D050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Game </a:t>
              </a:r>
              <a:endParaRPr lang="ko-KR" altLang="en-US" sz="1600" dirty="0">
                <a:solidFill>
                  <a:srgbClr val="92D05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endParaRPr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683568" y="3378478"/>
              <a:ext cx="1440160" cy="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683568" y="3090446"/>
              <a:ext cx="1440160" cy="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893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404664"/>
            <a:ext cx="1584176" cy="43204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latin typeface="THE명품고딕R" panose="02020603020101020101" pitchFamily="18" charset="-127"/>
                <a:ea typeface="THE명품고딕R" panose="02020603020101020101" pitchFamily="18" charset="-127"/>
              </a:rPr>
              <a:t>중점 </a:t>
            </a:r>
            <a:r>
              <a:rPr lang="ko-KR" altLang="en-US" sz="1600" dirty="0" smtClean="0">
                <a:latin typeface="THE명품고딕R" panose="02020603020101020101" pitchFamily="18" charset="-127"/>
                <a:ea typeface="THE명품고딕R" panose="02020603020101020101" pitchFamily="18" charset="-127"/>
              </a:rPr>
              <a:t>연구 분야</a:t>
            </a:r>
            <a:endParaRPr lang="ko-KR" altLang="en-US" sz="1600" dirty="0"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84176" y="404664"/>
            <a:ext cx="179512" cy="4320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092280" y="6224545"/>
            <a:ext cx="1741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Dosis" panose="02010503020202060003" pitchFamily="2" charset="0"/>
              </a:rPr>
              <a:t>L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ord</a:t>
            </a:r>
            <a:r>
              <a:rPr lang="en-US" altLang="ko-KR" dirty="0">
                <a:latin typeface="Dosis" panose="02010503020202060003" pitchFamily="2" charset="0"/>
              </a:rPr>
              <a:t>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Dosis" panose="02010503020202060003" pitchFamily="2" charset="0"/>
              </a:rPr>
              <a:t>O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f</a:t>
            </a:r>
            <a:r>
              <a:rPr lang="en-US" altLang="ko-KR" dirty="0">
                <a:latin typeface="Dosis" panose="02010503020202060003" pitchFamily="2" charset="0"/>
              </a:rPr>
              <a:t> 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the</a:t>
            </a:r>
            <a:r>
              <a:rPr lang="en-US" altLang="ko-KR" dirty="0">
                <a:latin typeface="Dosis" panose="02010503020202060003" pitchFamily="2" charset="0"/>
              </a:rPr>
              <a:t>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Dosis" panose="02010503020202060003" pitchFamily="2" charset="0"/>
              </a:rPr>
              <a:t>L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egos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latin typeface="Dosis" panose="02010503020202060003" pitchFamily="2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259632" y="2012067"/>
            <a:ext cx="4392488" cy="378574"/>
            <a:chOff x="1259632" y="2012067"/>
            <a:chExt cx="4392488" cy="378574"/>
          </a:xfrm>
        </p:grpSpPr>
        <p:sp>
          <p:nvSpPr>
            <p:cNvPr id="6" name="TextBox 5"/>
            <p:cNvSpPr txBox="1"/>
            <p:nvPr/>
          </p:nvSpPr>
          <p:spPr>
            <a:xfrm>
              <a:off x="1259632" y="2012067"/>
              <a:ext cx="43924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다량의 </a:t>
              </a:r>
              <a:r>
                <a:rPr lang="en-US" altLang="ko-KR" dirty="0" smtClean="0">
                  <a:solidFill>
                    <a:schemeClr val="bg1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CUBE</a:t>
              </a:r>
              <a:r>
                <a:rPr lang="ko-KR" altLang="en-US" dirty="0" smtClean="0">
                  <a:solidFill>
                    <a:schemeClr val="bg1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를 이용하여 최적화된 </a:t>
              </a:r>
              <a:r>
                <a:rPr lang="en-US" altLang="ko-KR" dirty="0" smtClean="0">
                  <a:solidFill>
                    <a:schemeClr val="bg1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MAP </a:t>
              </a:r>
              <a:r>
                <a:rPr lang="ko-KR" altLang="en-US" dirty="0" smtClean="0">
                  <a:solidFill>
                    <a:schemeClr val="bg1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구성</a:t>
              </a:r>
              <a:endParaRPr lang="en-US" altLang="ko-KR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 flipV="1">
              <a:off x="1259632" y="2381399"/>
              <a:ext cx="4176464" cy="9242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/>
          <p:cNvGrpSpPr/>
          <p:nvPr/>
        </p:nvGrpSpPr>
        <p:grpSpPr>
          <a:xfrm>
            <a:off x="1259632" y="2420888"/>
            <a:ext cx="4392488" cy="378574"/>
            <a:chOff x="1259632" y="2012067"/>
            <a:chExt cx="4392488" cy="378574"/>
          </a:xfrm>
        </p:grpSpPr>
        <p:sp>
          <p:nvSpPr>
            <p:cNvPr id="9" name="TextBox 8"/>
            <p:cNvSpPr txBox="1"/>
            <p:nvPr/>
          </p:nvSpPr>
          <p:spPr>
            <a:xfrm>
              <a:off x="1259632" y="2012067"/>
              <a:ext cx="43924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사용자의 명령에 따른 </a:t>
              </a:r>
              <a:r>
                <a:rPr lang="en-US" altLang="ko-KR" dirty="0" smtClean="0">
                  <a:solidFill>
                    <a:schemeClr val="bg1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CUBE </a:t>
              </a:r>
              <a:r>
                <a:rPr lang="ko-KR" altLang="en-US" dirty="0" smtClean="0">
                  <a:solidFill>
                    <a:schemeClr val="bg1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생성 및 삭제 </a:t>
              </a:r>
              <a:endParaRPr lang="en-US" altLang="ko-KR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 flipV="1">
              <a:off x="1259632" y="2381399"/>
              <a:ext cx="4176464" cy="9242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/>
          <p:cNvGrpSpPr/>
          <p:nvPr/>
        </p:nvGrpSpPr>
        <p:grpSpPr>
          <a:xfrm>
            <a:off x="1259632" y="3577709"/>
            <a:ext cx="4392488" cy="378574"/>
            <a:chOff x="1259632" y="2012067"/>
            <a:chExt cx="4392488" cy="378574"/>
          </a:xfrm>
        </p:grpSpPr>
        <p:sp>
          <p:nvSpPr>
            <p:cNvPr id="14" name="TextBox 13"/>
            <p:cNvSpPr txBox="1"/>
            <p:nvPr/>
          </p:nvSpPr>
          <p:spPr>
            <a:xfrm>
              <a:off x="1259632" y="2012067"/>
              <a:ext cx="43924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각각의 </a:t>
              </a:r>
              <a:r>
                <a:rPr lang="en-US" altLang="ko-KR" dirty="0" smtClean="0">
                  <a:solidFill>
                    <a:schemeClr val="bg1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Object </a:t>
              </a:r>
              <a:r>
                <a:rPr lang="ko-KR" altLang="en-US" dirty="0" smtClean="0">
                  <a:solidFill>
                    <a:schemeClr val="bg1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간에 충돌처리</a:t>
              </a:r>
              <a:endParaRPr lang="en-US" altLang="ko-KR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endParaRPr>
            </a:p>
          </p:txBody>
        </p:sp>
        <p:cxnSp>
          <p:nvCxnSpPr>
            <p:cNvPr id="15" name="직선 연결선 14"/>
            <p:cNvCxnSpPr/>
            <p:nvPr/>
          </p:nvCxnSpPr>
          <p:spPr>
            <a:xfrm flipV="1">
              <a:off x="1259632" y="2381399"/>
              <a:ext cx="4176464" cy="9242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1259632" y="3986530"/>
            <a:ext cx="4392488" cy="378574"/>
            <a:chOff x="1259632" y="2012067"/>
            <a:chExt cx="4392488" cy="378574"/>
          </a:xfrm>
        </p:grpSpPr>
        <p:sp>
          <p:nvSpPr>
            <p:cNvPr id="17" name="TextBox 16"/>
            <p:cNvSpPr txBox="1"/>
            <p:nvPr/>
          </p:nvSpPr>
          <p:spPr>
            <a:xfrm>
              <a:off x="1259632" y="2012067"/>
              <a:ext cx="43924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다양한 아이템 구현을 통한 레벨 디자인 </a:t>
              </a:r>
              <a:endParaRPr lang="en-US" altLang="ko-KR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 flipV="1">
              <a:off x="1259632" y="2381399"/>
              <a:ext cx="4176464" cy="9242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/>
          <p:cNvGrpSpPr/>
          <p:nvPr/>
        </p:nvGrpSpPr>
        <p:grpSpPr>
          <a:xfrm>
            <a:off x="1259632" y="5229200"/>
            <a:ext cx="4392488" cy="378574"/>
            <a:chOff x="1259632" y="2012067"/>
            <a:chExt cx="4392488" cy="378574"/>
          </a:xfrm>
        </p:grpSpPr>
        <p:sp>
          <p:nvSpPr>
            <p:cNvPr id="29" name="TextBox 28"/>
            <p:cNvSpPr txBox="1"/>
            <p:nvPr/>
          </p:nvSpPr>
          <p:spPr>
            <a:xfrm>
              <a:off x="1259632" y="2012067"/>
              <a:ext cx="43924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IOCP</a:t>
              </a:r>
              <a:r>
                <a:rPr lang="ko-KR" altLang="en-US" dirty="0" smtClean="0">
                  <a:solidFill>
                    <a:schemeClr val="bg1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를 기반으로 한 서버모델 구현</a:t>
              </a:r>
              <a:endParaRPr lang="en-US" altLang="ko-KR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endParaRPr>
            </a:p>
          </p:txBody>
        </p:sp>
        <p:cxnSp>
          <p:nvCxnSpPr>
            <p:cNvPr id="30" name="직선 연결선 29"/>
            <p:cNvCxnSpPr/>
            <p:nvPr/>
          </p:nvCxnSpPr>
          <p:spPr>
            <a:xfrm flipV="1">
              <a:off x="1259632" y="2381399"/>
              <a:ext cx="4176464" cy="9242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/>
          <p:cNvGrpSpPr/>
          <p:nvPr/>
        </p:nvGrpSpPr>
        <p:grpSpPr>
          <a:xfrm>
            <a:off x="683568" y="2492896"/>
            <a:ext cx="1440160" cy="338554"/>
            <a:chOff x="683568" y="2492896"/>
            <a:chExt cx="1440160" cy="338554"/>
          </a:xfrm>
        </p:grpSpPr>
        <p:sp>
          <p:nvSpPr>
            <p:cNvPr id="53" name="TextBox 52"/>
            <p:cNvSpPr txBox="1"/>
            <p:nvPr/>
          </p:nvSpPr>
          <p:spPr>
            <a:xfrm>
              <a:off x="683568" y="2492896"/>
              <a:ext cx="14401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rgbClr val="92D050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Map</a:t>
              </a:r>
              <a:endParaRPr lang="ko-KR" altLang="en-US" sz="1600" dirty="0">
                <a:solidFill>
                  <a:srgbClr val="92D05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endParaRPr>
            </a:p>
          </p:txBody>
        </p:sp>
        <p:cxnSp>
          <p:nvCxnSpPr>
            <p:cNvPr id="54" name="직선 연결선 53"/>
            <p:cNvCxnSpPr/>
            <p:nvPr/>
          </p:nvCxnSpPr>
          <p:spPr>
            <a:xfrm>
              <a:off x="683568" y="2780928"/>
              <a:ext cx="1440160" cy="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>
              <a:off x="683568" y="2492896"/>
              <a:ext cx="1440160" cy="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그룹 55"/>
          <p:cNvGrpSpPr/>
          <p:nvPr/>
        </p:nvGrpSpPr>
        <p:grpSpPr>
          <a:xfrm>
            <a:off x="683568" y="3666510"/>
            <a:ext cx="1440160" cy="338554"/>
            <a:chOff x="683568" y="3666510"/>
            <a:chExt cx="1440160" cy="338554"/>
          </a:xfrm>
        </p:grpSpPr>
        <p:sp>
          <p:nvSpPr>
            <p:cNvPr id="57" name="TextBox 56"/>
            <p:cNvSpPr txBox="1"/>
            <p:nvPr/>
          </p:nvSpPr>
          <p:spPr>
            <a:xfrm>
              <a:off x="683568" y="3666510"/>
              <a:ext cx="14401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rgbClr val="92D050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Server </a:t>
              </a:r>
              <a:endParaRPr lang="ko-KR" altLang="en-US" sz="1600" dirty="0">
                <a:solidFill>
                  <a:srgbClr val="92D05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endParaRPr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683568" y="3954542"/>
              <a:ext cx="1440160" cy="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>
              <a:off x="683568" y="3666510"/>
              <a:ext cx="1440160" cy="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/>
          <p:cNvGrpSpPr/>
          <p:nvPr/>
        </p:nvGrpSpPr>
        <p:grpSpPr>
          <a:xfrm>
            <a:off x="683568" y="3079703"/>
            <a:ext cx="1440160" cy="338554"/>
            <a:chOff x="683568" y="3090446"/>
            <a:chExt cx="1440160" cy="338554"/>
          </a:xfrm>
        </p:grpSpPr>
        <p:sp>
          <p:nvSpPr>
            <p:cNvPr id="61" name="TextBox 60"/>
            <p:cNvSpPr txBox="1"/>
            <p:nvPr/>
          </p:nvSpPr>
          <p:spPr>
            <a:xfrm>
              <a:off x="683568" y="3090446"/>
              <a:ext cx="14401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rgbClr val="92D050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Game </a:t>
              </a:r>
              <a:endParaRPr lang="ko-KR" altLang="en-US" sz="1600" dirty="0">
                <a:solidFill>
                  <a:srgbClr val="92D05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endParaRPr>
            </a:p>
          </p:txBody>
        </p:sp>
        <p:cxnSp>
          <p:nvCxnSpPr>
            <p:cNvPr id="62" name="직선 연결선 61"/>
            <p:cNvCxnSpPr/>
            <p:nvPr/>
          </p:nvCxnSpPr>
          <p:spPr>
            <a:xfrm>
              <a:off x="683568" y="3378478"/>
              <a:ext cx="1440160" cy="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>
              <a:off x="683568" y="3090446"/>
              <a:ext cx="1440160" cy="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/>
          <p:cNvGrpSpPr/>
          <p:nvPr/>
        </p:nvGrpSpPr>
        <p:grpSpPr>
          <a:xfrm>
            <a:off x="1259632" y="5773169"/>
            <a:ext cx="4392488" cy="378574"/>
            <a:chOff x="1259632" y="2012067"/>
            <a:chExt cx="4392488" cy="378574"/>
          </a:xfrm>
        </p:grpSpPr>
        <p:sp>
          <p:nvSpPr>
            <p:cNvPr id="36" name="TextBox 35"/>
            <p:cNvSpPr txBox="1"/>
            <p:nvPr/>
          </p:nvSpPr>
          <p:spPr>
            <a:xfrm>
              <a:off x="1259632" y="2012067"/>
              <a:ext cx="43924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 smtClean="0">
                  <a:solidFill>
                    <a:schemeClr val="bg1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스레드의</a:t>
              </a:r>
              <a:r>
                <a:rPr lang="ko-KR" altLang="en-US" dirty="0" smtClean="0">
                  <a:solidFill>
                    <a:schemeClr val="bg1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 활용</a:t>
              </a:r>
              <a:r>
                <a:rPr lang="en-US" altLang="ko-KR" dirty="0" smtClean="0">
                  <a:solidFill>
                    <a:schemeClr val="bg1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, </a:t>
              </a:r>
              <a:r>
                <a:rPr lang="ko-KR" altLang="en-US" dirty="0" smtClean="0">
                  <a:solidFill>
                    <a:schemeClr val="bg1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동기화</a:t>
              </a:r>
              <a:r>
                <a:rPr lang="en-US" altLang="ko-KR" dirty="0">
                  <a:solidFill>
                    <a:schemeClr val="bg1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 </a:t>
              </a:r>
              <a:r>
                <a:rPr lang="en-US" altLang="ko-KR" dirty="0" smtClean="0">
                  <a:solidFill>
                    <a:schemeClr val="bg1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&amp; </a:t>
              </a:r>
              <a:r>
                <a:rPr lang="ko-KR" altLang="en-US" dirty="0" smtClean="0">
                  <a:solidFill>
                    <a:schemeClr val="bg1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최적화</a:t>
              </a:r>
              <a:endParaRPr lang="en-US" altLang="ko-KR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endParaRPr>
            </a:p>
          </p:txBody>
        </p:sp>
        <p:cxnSp>
          <p:nvCxnSpPr>
            <p:cNvPr id="37" name="직선 연결선 36"/>
            <p:cNvCxnSpPr/>
            <p:nvPr/>
          </p:nvCxnSpPr>
          <p:spPr>
            <a:xfrm flipV="1">
              <a:off x="1259632" y="2381399"/>
              <a:ext cx="4176464" cy="9242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893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44444E-6 L -2.22222E-6 -0.15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5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7.40741E-7 L -2.22222E-6 0.1402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01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" name="그룹 2047"/>
          <p:cNvGrpSpPr/>
          <p:nvPr/>
        </p:nvGrpSpPr>
        <p:grpSpPr>
          <a:xfrm>
            <a:off x="2648329" y="1340768"/>
            <a:ext cx="3600518" cy="3600518"/>
            <a:chOff x="2339752" y="1408268"/>
            <a:chExt cx="3600518" cy="3600518"/>
          </a:xfrm>
        </p:grpSpPr>
        <p:sp>
          <p:nvSpPr>
            <p:cNvPr id="31" name="타원 30"/>
            <p:cNvSpPr/>
            <p:nvPr/>
          </p:nvSpPr>
          <p:spPr>
            <a:xfrm>
              <a:off x="2339752" y="1408268"/>
              <a:ext cx="3600518" cy="3600518"/>
            </a:xfrm>
            <a:prstGeom prst="ellipse">
              <a:avLst/>
            </a:prstGeom>
            <a:noFill/>
            <a:ln w="762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latin typeface="THE명품고딕R" panose="02020603020101020101" pitchFamily="18" charset="-127"/>
                <a:ea typeface="THE명품고딕R" panose="02020603020101020101" pitchFamily="18" charset="-127"/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2483856" y="1552372"/>
              <a:ext cx="3312309" cy="3312309"/>
            </a:xfrm>
            <a:prstGeom prst="ellips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latin typeface="THE명품고딕R" panose="02020603020101020101" pitchFamily="18" charset="-127"/>
                <a:ea typeface="THE명품고딕R" panose="02020603020101020101" pitchFamily="18" charset="-127"/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5184635" y="2546670"/>
            <a:ext cx="1979653" cy="17282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smtClean="0"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sp>
        <p:nvSpPr>
          <p:cNvPr id="2049" name="직사각형 2048"/>
          <p:cNvSpPr/>
          <p:nvPr/>
        </p:nvSpPr>
        <p:spPr>
          <a:xfrm>
            <a:off x="1691680" y="2546670"/>
            <a:ext cx="1979653" cy="17282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smtClean="0"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404664"/>
            <a:ext cx="1584176" cy="4320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atin typeface="THE명품고딕R" panose="02020603020101020101" pitchFamily="18" charset="-127"/>
                <a:ea typeface="THE명품고딕R" panose="02020603020101020101" pitchFamily="18" charset="-127"/>
              </a:rPr>
              <a:t>타 게임</a:t>
            </a:r>
            <a:r>
              <a:rPr lang="ko-KR" altLang="en-US" sz="1400" dirty="0" smtClean="0">
                <a:latin typeface="THE명품고딕R" panose="02020603020101020101" pitchFamily="18" charset="-127"/>
                <a:ea typeface="THE명품고딕R" panose="02020603020101020101" pitchFamily="18" charset="-127"/>
              </a:rPr>
              <a:t>과의 비교</a:t>
            </a:r>
            <a:endParaRPr lang="ko-KR" altLang="en-US" sz="1400" dirty="0"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84176" y="404664"/>
            <a:ext cx="179512" cy="43204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092280" y="6224545"/>
            <a:ext cx="1741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Dosis" panose="02010503020202060003" pitchFamily="2" charset="0"/>
              </a:rPr>
              <a:t>L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ord</a:t>
            </a:r>
            <a:r>
              <a:rPr lang="en-US" altLang="ko-KR" dirty="0">
                <a:latin typeface="Dosis" panose="02010503020202060003" pitchFamily="2" charset="0"/>
              </a:rPr>
              <a:t>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Dosis" panose="02010503020202060003" pitchFamily="2" charset="0"/>
              </a:rPr>
              <a:t>O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f</a:t>
            </a:r>
            <a:r>
              <a:rPr lang="en-US" altLang="ko-KR" dirty="0">
                <a:latin typeface="Dosis" panose="02010503020202060003" pitchFamily="2" charset="0"/>
              </a:rPr>
              <a:t> 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the</a:t>
            </a:r>
            <a:r>
              <a:rPr lang="en-US" altLang="ko-KR" dirty="0">
                <a:latin typeface="Dosis" panose="02010503020202060003" pitchFamily="2" charset="0"/>
              </a:rPr>
              <a:t>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Dosis" panose="02010503020202060003" pitchFamily="2" charset="0"/>
              </a:rPr>
              <a:t>L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egos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latin typeface="Dosis" panose="02010503020202060003" pitchFamily="2" charset="0"/>
            </a:endParaRPr>
          </a:p>
        </p:txBody>
      </p:sp>
      <p:pic>
        <p:nvPicPr>
          <p:cNvPr id="2050" name="Picture 2" descr="C:\Users\User\Desktop\졸업연구\서든어택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80988"/>
            <a:ext cx="1543028" cy="108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Left"/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User\Desktop\졸업연구\마인크래프트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537" y="2780988"/>
            <a:ext cx="1537367" cy="108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0" y="5300624"/>
            <a:ext cx="9144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높은 자유도의 맵 구성과 플레이</a:t>
            </a:r>
            <a:endParaRPr lang="en-US" altLang="ko-KR" sz="2400" dirty="0" smtClean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cxnSp>
        <p:nvCxnSpPr>
          <p:cNvPr id="2054" name="직선 연결선 2053"/>
          <p:cNvCxnSpPr/>
          <p:nvPr/>
        </p:nvCxnSpPr>
        <p:spPr>
          <a:xfrm>
            <a:off x="6012160" y="2564904"/>
            <a:ext cx="25922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649064" y="4255592"/>
            <a:ext cx="25922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63232" y="3645605"/>
            <a:ext cx="136524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i="1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높은 자유도</a:t>
            </a:r>
            <a:endParaRPr lang="en-US" altLang="ko-KR" sz="1600" i="1" dirty="0" smtClean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  <a:p>
            <a:r>
              <a:rPr lang="ko-KR" altLang="en-US" sz="1600" i="1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다양한 컨텐</a:t>
            </a:r>
            <a:r>
              <a:rPr lang="ko-KR" altLang="en-US" sz="1600" i="1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츠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020271" y="2613507"/>
            <a:ext cx="136524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i="1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1</a:t>
            </a:r>
            <a:r>
              <a:rPr lang="ko-KR" altLang="en-US" sz="1600" i="1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인칭 슈팅게임</a:t>
            </a:r>
            <a:endParaRPr lang="en-US" altLang="ko-KR" sz="1600" i="1" dirty="0" smtClean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  <a:p>
            <a:r>
              <a:rPr lang="ko-KR" altLang="en-US" sz="1600" i="1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전략적 요소</a:t>
            </a:r>
            <a:endParaRPr lang="en-US" altLang="ko-KR" sz="1600" i="1" dirty="0" smtClean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  <a:p>
            <a:endParaRPr lang="ko-KR" altLang="en-US" sz="1600" i="1" dirty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2067" name="Picture 5" descr="C:\Users\User\Desktop\졸업연구\서든어택로고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644" y="2108255"/>
            <a:ext cx="1333500" cy="9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6" descr="C:\Users\User\Desktop\졸업연구\마인크래프트.pn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433" y="3851877"/>
            <a:ext cx="1538342" cy="42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1" name="직사각형 2070"/>
          <p:cNvSpPr/>
          <p:nvPr/>
        </p:nvSpPr>
        <p:spPr>
          <a:xfrm>
            <a:off x="0" y="5795832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기존 </a:t>
            </a:r>
            <a:r>
              <a:rPr lang="en-US" altLang="ko-KR" sz="24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FPS</a:t>
            </a:r>
            <a:r>
              <a:rPr lang="ko-KR" altLang="en-US" sz="24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&amp;</a:t>
            </a:r>
            <a:r>
              <a:rPr lang="ko-KR" altLang="en-US" sz="2400" dirty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색다른 승리조건</a:t>
            </a:r>
          </a:p>
        </p:txBody>
      </p:sp>
      <p:cxnSp>
        <p:nvCxnSpPr>
          <p:cNvPr id="2073" name="직선 연결선 2072"/>
          <p:cNvCxnSpPr/>
          <p:nvPr/>
        </p:nvCxnSpPr>
        <p:spPr>
          <a:xfrm>
            <a:off x="2792433" y="5762289"/>
            <a:ext cx="3651775" cy="0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2958423" y="6237312"/>
            <a:ext cx="3319795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60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404664"/>
            <a:ext cx="1584176" cy="432048"/>
          </a:xfrm>
          <a:prstGeom prst="rect">
            <a:avLst/>
          </a:prstGeom>
          <a:solidFill>
            <a:srgbClr val="8ADA9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atin typeface="THE명품고딕R" panose="02020603020101020101" pitchFamily="18" charset="-127"/>
                <a:ea typeface="THE명품고딕R" panose="02020603020101020101" pitchFamily="18" charset="-127"/>
              </a:rPr>
              <a:t>역</a:t>
            </a:r>
            <a:r>
              <a:rPr lang="ko-KR" altLang="en-US" sz="2400" b="1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할</a:t>
            </a:r>
            <a:r>
              <a:rPr lang="ko-KR" altLang="en-US" sz="2400" dirty="0" smtClean="0">
                <a:latin typeface="THE명품고딕R" panose="02020603020101020101" pitchFamily="18" charset="-127"/>
                <a:ea typeface="THE명품고딕R" panose="02020603020101020101" pitchFamily="18" charset="-127"/>
              </a:rPr>
              <a:t> 분담</a:t>
            </a:r>
            <a:endParaRPr lang="ko-KR" altLang="en-US" sz="2400" dirty="0"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84176" y="404664"/>
            <a:ext cx="179512" cy="432048"/>
          </a:xfrm>
          <a:prstGeom prst="rect">
            <a:avLst/>
          </a:prstGeom>
          <a:solidFill>
            <a:srgbClr val="3DC16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092280" y="6224545"/>
            <a:ext cx="1741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Dosis" panose="02010503020202060003" pitchFamily="2" charset="0"/>
              </a:rPr>
              <a:t>L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ord</a:t>
            </a:r>
            <a:r>
              <a:rPr lang="en-US" altLang="ko-KR" dirty="0">
                <a:latin typeface="Dosis" panose="02010503020202060003" pitchFamily="2" charset="0"/>
              </a:rPr>
              <a:t>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Dosis" panose="02010503020202060003" pitchFamily="2" charset="0"/>
              </a:rPr>
              <a:t>O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f</a:t>
            </a:r>
            <a:r>
              <a:rPr lang="en-US" altLang="ko-KR" dirty="0">
                <a:latin typeface="Dosis" panose="02010503020202060003" pitchFamily="2" charset="0"/>
              </a:rPr>
              <a:t> 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the</a:t>
            </a:r>
            <a:r>
              <a:rPr lang="en-US" altLang="ko-KR" dirty="0">
                <a:latin typeface="Dosis" panose="02010503020202060003" pitchFamily="2" charset="0"/>
              </a:rPr>
              <a:t>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Dosis" panose="02010503020202060003" pitchFamily="2" charset="0"/>
              </a:rPr>
              <a:t>L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egos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latin typeface="Dosis" panose="02010503020202060003" pitchFamily="2" charset="0"/>
            </a:endParaRPr>
          </a:p>
        </p:txBody>
      </p:sp>
      <p:graphicFrame>
        <p:nvGraphicFramePr>
          <p:cNvPr id="15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5169691"/>
              </p:ext>
            </p:extLst>
          </p:nvPr>
        </p:nvGraphicFramePr>
        <p:xfrm>
          <a:off x="858968" y="2428097"/>
          <a:ext cx="7025400" cy="1596499"/>
        </p:xfrm>
        <a:graphic>
          <a:graphicData uri="http://schemas.openxmlformats.org/drawingml/2006/table">
            <a:tbl>
              <a:tblPr firstRow="1" bandRow="1">
                <a:effectLst/>
                <a:tableStyleId>{17292A2E-F333-43FB-9621-5CBBE7FDCDCB}</a:tableStyleId>
              </a:tblPr>
              <a:tblGrid>
                <a:gridCol w="937294"/>
                <a:gridCol w="3044053"/>
                <a:gridCol w="3044053"/>
              </a:tblGrid>
              <a:tr h="4052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100" b="1" spc="-30" dirty="0" smtClean="0">
                          <a:solidFill>
                            <a:schemeClr val="bg1"/>
                          </a:solidFill>
                          <a:latin typeface="넥슨 풋볼고딕 L" panose="020B0303000000000000" pitchFamily="50" charset="-127"/>
                          <a:ea typeface="넥슨 풋볼고딕 L" panose="020B0303000000000000" pitchFamily="50" charset="-127"/>
                        </a:rPr>
                        <a:t>이름 </a:t>
                      </a:r>
                      <a:r>
                        <a:rPr lang="en-US" altLang="ko-KR" sz="1100" b="1" spc="-30" dirty="0" smtClean="0">
                          <a:solidFill>
                            <a:schemeClr val="bg1"/>
                          </a:solidFill>
                          <a:latin typeface="넥슨 풋볼고딕 L" panose="020B0303000000000000" pitchFamily="50" charset="-127"/>
                          <a:ea typeface="넥슨 풋볼고딕 L" panose="020B0303000000000000" pitchFamily="50" charset="-127"/>
                        </a:rPr>
                        <a:t>/ </a:t>
                      </a:r>
                      <a:r>
                        <a:rPr lang="ko-KR" altLang="en-US" sz="1100" b="1" spc="-30" dirty="0" smtClean="0">
                          <a:solidFill>
                            <a:schemeClr val="bg1"/>
                          </a:solidFill>
                          <a:latin typeface="넥슨 풋볼고딕 L" panose="020B0303000000000000" pitchFamily="50" charset="-127"/>
                          <a:ea typeface="넥슨 풋볼고딕 L" panose="020B0303000000000000" pitchFamily="50" charset="-127"/>
                        </a:rPr>
                        <a:t>역할</a:t>
                      </a:r>
                      <a:endParaRPr lang="ko-KR" altLang="en-US" sz="1100" b="1" spc="-30" dirty="0">
                        <a:solidFill>
                          <a:schemeClr val="bg1"/>
                        </a:solidFill>
                        <a:latin typeface="넥슨 풋볼고딕 L" panose="020B0303000000000000" pitchFamily="50" charset="-127"/>
                        <a:ea typeface="넥슨 풋볼고딕 L" panose="020B0303000000000000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100" b="1" spc="-30" dirty="0" smtClean="0">
                          <a:solidFill>
                            <a:schemeClr val="bg1"/>
                          </a:solidFill>
                          <a:latin typeface="넥슨 풋볼고딕 L" panose="020B0303000000000000" pitchFamily="50" charset="-127"/>
                          <a:ea typeface="넥슨 풋볼고딕 L" panose="020B0303000000000000" pitchFamily="50" charset="-127"/>
                        </a:rPr>
                        <a:t>위상준</a:t>
                      </a:r>
                      <a:endParaRPr lang="ko-KR" altLang="en-US" sz="1100" b="1" spc="-30" dirty="0">
                        <a:solidFill>
                          <a:schemeClr val="bg1"/>
                        </a:solidFill>
                        <a:latin typeface="넥슨 풋볼고딕 L" panose="020B0303000000000000" pitchFamily="50" charset="-127"/>
                        <a:ea typeface="넥슨 풋볼고딕 L" panose="020B0303000000000000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100" b="1" spc="-30" dirty="0" smtClean="0">
                          <a:solidFill>
                            <a:schemeClr val="bg1"/>
                          </a:solidFill>
                          <a:latin typeface="넥슨 풋볼고딕 L" panose="020B0303000000000000" pitchFamily="50" charset="-127"/>
                          <a:ea typeface="넥슨 풋볼고딕 L" panose="020B0303000000000000" pitchFamily="50" charset="-127"/>
                        </a:rPr>
                        <a:t>박태언</a:t>
                      </a:r>
                      <a:endParaRPr lang="ko-KR" altLang="en-US" sz="1100" b="1" spc="-30" dirty="0">
                        <a:solidFill>
                          <a:schemeClr val="bg1"/>
                        </a:solidFill>
                        <a:latin typeface="넥슨 풋볼고딕 L" panose="020B0303000000000000" pitchFamily="50" charset="-127"/>
                        <a:ea typeface="넥슨 풋볼고딕 L" panose="020B0303000000000000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85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100" b="1" spc="-30" dirty="0" smtClean="0">
                          <a:solidFill>
                            <a:schemeClr val="bg1"/>
                          </a:solidFill>
                          <a:latin typeface="넥슨 풋볼고딕 L" panose="020B0303000000000000" pitchFamily="50" charset="-127"/>
                          <a:ea typeface="넥슨 풋볼고딕 L" panose="020B0303000000000000" pitchFamily="50" charset="-127"/>
                        </a:rPr>
                        <a:t>Server</a:t>
                      </a:r>
                      <a:endParaRPr lang="ko-KR" altLang="en-US" sz="1100" b="1" spc="-30" dirty="0">
                        <a:solidFill>
                          <a:schemeClr val="bg1"/>
                        </a:solidFill>
                        <a:latin typeface="넥슨 풋볼고딕 L" panose="020B0303000000000000" pitchFamily="50" charset="-127"/>
                        <a:ea typeface="넥슨 풋볼고딕 L" panose="020B0303000000000000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2000" b="1" spc="-30" smtClean="0">
                          <a:solidFill>
                            <a:schemeClr val="bg1"/>
                          </a:solidFill>
                          <a:latin typeface="넥슨 풋볼고딕 L" panose="020B0303000000000000" pitchFamily="50" charset="-127"/>
                          <a:ea typeface="넥슨 풋볼고딕 L" panose="020B0303000000000000" pitchFamily="50" charset="-127"/>
                        </a:rPr>
                        <a:t>○</a:t>
                      </a:r>
                      <a:endParaRPr lang="ko-KR" altLang="en-US" sz="2000" b="1" spc="-30" dirty="0">
                        <a:solidFill>
                          <a:schemeClr val="bg1"/>
                        </a:solidFill>
                        <a:latin typeface="넥슨 풋볼고딕 L" panose="020B0303000000000000" pitchFamily="50" charset="-127"/>
                        <a:ea typeface="넥슨 풋볼고딕 L" panose="020B0303000000000000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100" spc="-30" dirty="0" smtClean="0">
                          <a:solidFill>
                            <a:schemeClr val="bg1"/>
                          </a:solidFill>
                          <a:latin typeface="넥슨 풋볼고딕 L" panose="020B0303000000000000" pitchFamily="50" charset="-127"/>
                          <a:ea typeface="넥슨 풋볼고딕 L" panose="020B0303000000000000" pitchFamily="50" charset="-127"/>
                        </a:rPr>
                        <a:t> </a:t>
                      </a:r>
                      <a:endParaRPr lang="ko-KR" altLang="en-US" sz="1100" b="0" spc="-30" dirty="0">
                        <a:solidFill>
                          <a:schemeClr val="bg1"/>
                        </a:solidFill>
                        <a:latin typeface="넥슨 풋볼고딕 L" panose="020B0303000000000000" pitchFamily="50" charset="-127"/>
                        <a:ea typeface="넥슨 풋볼고딕 L" panose="020B0303000000000000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50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100" b="1" spc="-30" dirty="0" smtClean="0">
                          <a:solidFill>
                            <a:schemeClr val="bg1"/>
                          </a:solidFill>
                          <a:latin typeface="넥슨 풋볼고딕 L" panose="020B0303000000000000" pitchFamily="50" charset="-127"/>
                          <a:ea typeface="넥슨 풋볼고딕 L" panose="020B0303000000000000" pitchFamily="50" charset="-127"/>
                        </a:rPr>
                        <a:t>기획</a:t>
                      </a:r>
                      <a:r>
                        <a:rPr lang="en-US" altLang="ko-KR" sz="1100" b="1" spc="-30" dirty="0" smtClean="0">
                          <a:solidFill>
                            <a:schemeClr val="bg1"/>
                          </a:solidFill>
                          <a:latin typeface="넥슨 풋볼고딕 L" panose="020B0303000000000000" pitchFamily="50" charset="-127"/>
                          <a:ea typeface="넥슨 풋볼고딕 L" panose="020B0303000000000000" pitchFamily="50" charset="-127"/>
                        </a:rPr>
                        <a:t>/Client</a:t>
                      </a:r>
                      <a:endParaRPr lang="ko-KR" altLang="en-US" sz="1100" b="1" spc="-30" dirty="0">
                        <a:solidFill>
                          <a:schemeClr val="bg1"/>
                        </a:solidFill>
                        <a:latin typeface="넥슨 풋볼고딕 L" panose="020B0303000000000000" pitchFamily="50" charset="-127"/>
                        <a:ea typeface="넥슨 풋볼고딕 L" panose="020B0303000000000000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100" b="0" spc="-30" dirty="0">
                        <a:solidFill>
                          <a:schemeClr val="bg1"/>
                        </a:solidFill>
                        <a:latin typeface="넥슨 풋볼고딕 L" panose="020B0303000000000000" pitchFamily="50" charset="-127"/>
                        <a:ea typeface="넥슨 풋볼고딕 L" panose="020B0303000000000000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spc="-30" dirty="0" smtClean="0">
                          <a:solidFill>
                            <a:schemeClr val="bg1"/>
                          </a:solidFill>
                          <a:latin typeface="넥슨 풋볼고딕 L" panose="020B0303000000000000" pitchFamily="50" charset="-127"/>
                          <a:ea typeface="넥슨 풋볼고딕 L" panose="020B0303000000000000" pitchFamily="50" charset="-127"/>
                        </a:rPr>
                        <a:t>○</a:t>
                      </a:r>
                      <a:endParaRPr lang="ko-KR" altLang="en-US" sz="1200" b="1" spc="-30" dirty="0" smtClean="0">
                        <a:solidFill>
                          <a:schemeClr val="bg1"/>
                        </a:solidFill>
                        <a:latin typeface="넥슨 풋볼고딕 L" panose="020B0303000000000000" pitchFamily="50" charset="-127"/>
                        <a:ea typeface="넥슨 풋볼고딕 L" panose="020B0303000000000000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49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100" b="1" spc="-30" dirty="0" smtClean="0">
                          <a:solidFill>
                            <a:schemeClr val="bg1"/>
                          </a:solidFill>
                          <a:latin typeface="넥슨 풋볼고딕 L" panose="020B0303000000000000" pitchFamily="50" charset="-127"/>
                          <a:ea typeface="넥슨 풋볼고딕 L" panose="020B0303000000000000" pitchFamily="50" charset="-127"/>
                        </a:rPr>
                        <a:t>공통작업</a:t>
                      </a:r>
                      <a:endParaRPr lang="ko-KR" altLang="en-US" sz="1100" b="1" spc="-30" dirty="0">
                        <a:solidFill>
                          <a:schemeClr val="bg1"/>
                        </a:solidFill>
                        <a:latin typeface="넥슨 풋볼고딕 L" panose="020B0303000000000000" pitchFamily="50" charset="-127"/>
                        <a:ea typeface="넥슨 풋볼고딕 L" panose="020B0303000000000000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spc="-30" dirty="0" smtClean="0">
                          <a:solidFill>
                            <a:schemeClr val="bg1"/>
                          </a:solidFill>
                          <a:latin typeface="넥슨 풋볼고딕 L" panose="020B0303000000000000" pitchFamily="50" charset="-127"/>
                          <a:ea typeface="넥슨 풋볼고딕 L" panose="020B0303000000000000" pitchFamily="50" charset="-127"/>
                        </a:rPr>
                        <a:t>리소스 수집 및  모델링</a:t>
                      </a:r>
                      <a:r>
                        <a:rPr lang="en-US" altLang="ko-KR" sz="1100" b="1" spc="-30" dirty="0" smtClean="0">
                          <a:solidFill>
                            <a:schemeClr val="bg1"/>
                          </a:solidFill>
                          <a:latin typeface="넥슨 풋볼고딕 L" panose="020B0303000000000000" pitchFamily="50" charset="-127"/>
                          <a:ea typeface="넥슨 풋볼고딕 L" panose="020B0303000000000000" pitchFamily="50" charset="-127"/>
                        </a:rPr>
                        <a:t>&amp;</a:t>
                      </a:r>
                      <a:r>
                        <a:rPr lang="ko-KR" altLang="en-US" sz="1100" b="1" spc="-30" dirty="0" smtClean="0">
                          <a:solidFill>
                            <a:schemeClr val="bg1"/>
                          </a:solidFill>
                          <a:latin typeface="넥슨 풋볼고딕 L" panose="020B0303000000000000" pitchFamily="50" charset="-127"/>
                          <a:ea typeface="넥슨 풋볼고딕 L" panose="020B0303000000000000" pitchFamily="50" charset="-127"/>
                        </a:rPr>
                        <a:t>애니메이션 구현</a:t>
                      </a: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1" spc="-30" dirty="0" smtClean="0">
                        <a:solidFill>
                          <a:srgbClr val="0070C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709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404664"/>
            <a:ext cx="1584176" cy="432048"/>
          </a:xfrm>
          <a:prstGeom prst="rect">
            <a:avLst/>
          </a:prstGeom>
          <a:solidFill>
            <a:srgbClr val="8ADA9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atin typeface="THE명품고딕R" panose="02020603020101020101" pitchFamily="18" charset="-127"/>
                <a:ea typeface="THE명품고딕R" panose="02020603020101020101" pitchFamily="18" charset="-127"/>
              </a:rPr>
              <a:t>개발</a:t>
            </a:r>
            <a:r>
              <a:rPr lang="ko-KR" altLang="en-US" sz="2400" dirty="0" smtClean="0">
                <a:latin typeface="THE명품고딕R" panose="02020603020101020101" pitchFamily="18" charset="-127"/>
                <a:ea typeface="THE명품고딕R" panose="02020603020101020101" pitchFamily="18" charset="-127"/>
              </a:rPr>
              <a:t> 일정</a:t>
            </a:r>
            <a:endParaRPr lang="ko-KR" altLang="en-US" sz="2400" dirty="0"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84176" y="404664"/>
            <a:ext cx="179512" cy="432048"/>
          </a:xfrm>
          <a:prstGeom prst="rect">
            <a:avLst/>
          </a:prstGeom>
          <a:solidFill>
            <a:srgbClr val="3DC16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092280" y="6224545"/>
            <a:ext cx="1741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Dosis" panose="02010503020202060003" pitchFamily="2" charset="0"/>
              </a:rPr>
              <a:t>L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ord</a:t>
            </a:r>
            <a:r>
              <a:rPr lang="en-US" altLang="ko-KR" dirty="0">
                <a:latin typeface="Dosis" panose="02010503020202060003" pitchFamily="2" charset="0"/>
              </a:rPr>
              <a:t>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Dosis" panose="02010503020202060003" pitchFamily="2" charset="0"/>
              </a:rPr>
              <a:t>O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f</a:t>
            </a:r>
            <a:r>
              <a:rPr lang="en-US" altLang="ko-KR" dirty="0">
                <a:latin typeface="Dosis" panose="02010503020202060003" pitchFamily="2" charset="0"/>
              </a:rPr>
              <a:t> 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the</a:t>
            </a:r>
            <a:r>
              <a:rPr lang="en-US" altLang="ko-KR" dirty="0">
                <a:latin typeface="Dosis" panose="02010503020202060003" pitchFamily="2" charset="0"/>
              </a:rPr>
              <a:t>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Dosis" panose="02010503020202060003" pitchFamily="2" charset="0"/>
              </a:rPr>
              <a:t>L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egos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latin typeface="Dosis" panose="02010503020202060003" pitchFamily="2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915786"/>
              </p:ext>
            </p:extLst>
          </p:nvPr>
        </p:nvGraphicFramePr>
        <p:xfrm>
          <a:off x="403857" y="1196752"/>
          <a:ext cx="8437934" cy="4865953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259489"/>
                <a:gridCol w="702173"/>
                <a:gridCol w="809534"/>
                <a:gridCol w="809534"/>
                <a:gridCol w="809534"/>
                <a:gridCol w="809534"/>
                <a:gridCol w="809534"/>
                <a:gridCol w="809534"/>
                <a:gridCol w="809534"/>
                <a:gridCol w="809534"/>
              </a:tblGrid>
              <a:tr h="27737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u="none" dirty="0" smtClean="0">
                          <a:latin typeface="넥슨 풋볼고딕 B" panose="020B0803000000000000" pitchFamily="50" charset="-127"/>
                          <a:ea typeface="넥슨 풋볼고딕 B" panose="020B0803000000000000" pitchFamily="50" charset="-127"/>
                        </a:rPr>
                        <a:t>항목</a:t>
                      </a:r>
                      <a:endParaRPr lang="ko-KR" altLang="en-US" sz="1050" b="0" u="none" dirty="0">
                        <a:latin typeface="넥슨 풋볼고딕 B" panose="020B0803000000000000" pitchFamily="50" charset="-127"/>
                        <a:ea typeface="넥슨 풋볼고딕 B" panose="020B08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u="none" dirty="0" smtClean="0">
                          <a:latin typeface="넥슨 풋볼고딕 B" panose="020B0803000000000000" pitchFamily="50" charset="-127"/>
                          <a:ea typeface="넥슨 풋볼고딕 B" panose="020B0803000000000000" pitchFamily="50" charset="-127"/>
                        </a:rPr>
                        <a:t>12</a:t>
                      </a:r>
                      <a:r>
                        <a:rPr lang="ko-KR" altLang="en-US" sz="1050" b="0" u="none" dirty="0" smtClean="0">
                          <a:latin typeface="넥슨 풋볼고딕 B" panose="020B0803000000000000" pitchFamily="50" charset="-127"/>
                          <a:ea typeface="넥슨 풋볼고딕 B" panose="020B0803000000000000" pitchFamily="50" charset="-127"/>
                        </a:rPr>
                        <a:t>월</a:t>
                      </a:r>
                      <a:endParaRPr lang="ko-KR" altLang="en-US" sz="1050" b="0" u="none" dirty="0">
                        <a:latin typeface="넥슨 풋볼고딕 B" panose="020B0803000000000000" pitchFamily="50" charset="-127"/>
                        <a:ea typeface="넥슨 풋볼고딕 B" panose="020B08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u="none" dirty="0" smtClean="0">
                          <a:latin typeface="넥슨 풋볼고딕 B" panose="020B0803000000000000" pitchFamily="50" charset="-127"/>
                          <a:ea typeface="넥슨 풋볼고딕 B" panose="020B0803000000000000" pitchFamily="50" charset="-127"/>
                        </a:rPr>
                        <a:t>1</a:t>
                      </a:r>
                      <a:r>
                        <a:rPr lang="ko-KR" altLang="en-US" sz="1050" b="0" u="none" dirty="0" smtClean="0">
                          <a:latin typeface="넥슨 풋볼고딕 B" panose="020B0803000000000000" pitchFamily="50" charset="-127"/>
                          <a:ea typeface="넥슨 풋볼고딕 B" panose="020B0803000000000000" pitchFamily="50" charset="-127"/>
                        </a:rPr>
                        <a:t>월</a:t>
                      </a:r>
                      <a:endParaRPr lang="ko-KR" altLang="en-US" sz="1050" b="0" u="none" dirty="0">
                        <a:latin typeface="넥슨 풋볼고딕 B" panose="020B0803000000000000" pitchFamily="50" charset="-127"/>
                        <a:ea typeface="넥슨 풋볼고딕 B" panose="020B08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u="none" dirty="0" smtClean="0">
                          <a:latin typeface="넥슨 풋볼고딕 B" panose="020B0803000000000000" pitchFamily="50" charset="-127"/>
                          <a:ea typeface="넥슨 풋볼고딕 B" panose="020B0803000000000000" pitchFamily="50" charset="-127"/>
                        </a:rPr>
                        <a:t>2</a:t>
                      </a:r>
                      <a:r>
                        <a:rPr lang="ko-KR" altLang="en-US" sz="1050" b="0" u="none" dirty="0" smtClean="0">
                          <a:latin typeface="넥슨 풋볼고딕 B" panose="020B0803000000000000" pitchFamily="50" charset="-127"/>
                          <a:ea typeface="넥슨 풋볼고딕 B" panose="020B0803000000000000" pitchFamily="50" charset="-127"/>
                        </a:rPr>
                        <a:t>월</a:t>
                      </a:r>
                      <a:endParaRPr lang="ko-KR" altLang="en-US" sz="1050" b="0" u="none" dirty="0">
                        <a:latin typeface="넥슨 풋볼고딕 B" panose="020B0803000000000000" pitchFamily="50" charset="-127"/>
                        <a:ea typeface="넥슨 풋볼고딕 B" panose="020B08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u="none" dirty="0" smtClean="0">
                          <a:latin typeface="넥슨 풋볼고딕 B" panose="020B0803000000000000" pitchFamily="50" charset="-127"/>
                          <a:ea typeface="넥슨 풋볼고딕 B" panose="020B0803000000000000" pitchFamily="50" charset="-127"/>
                        </a:rPr>
                        <a:t>3</a:t>
                      </a:r>
                      <a:r>
                        <a:rPr lang="ko-KR" altLang="en-US" sz="1050" b="0" u="none" dirty="0" smtClean="0">
                          <a:latin typeface="넥슨 풋볼고딕 B" panose="020B0803000000000000" pitchFamily="50" charset="-127"/>
                          <a:ea typeface="넥슨 풋볼고딕 B" panose="020B0803000000000000" pitchFamily="50" charset="-127"/>
                        </a:rPr>
                        <a:t>월</a:t>
                      </a:r>
                      <a:endParaRPr lang="ko-KR" altLang="en-US" sz="1050" b="0" u="none" dirty="0">
                        <a:latin typeface="넥슨 풋볼고딕 B" panose="020B0803000000000000" pitchFamily="50" charset="-127"/>
                        <a:ea typeface="넥슨 풋볼고딕 B" panose="020B08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u="none" dirty="0" smtClean="0">
                          <a:latin typeface="넥슨 풋볼고딕 B" panose="020B0803000000000000" pitchFamily="50" charset="-127"/>
                          <a:ea typeface="넥슨 풋볼고딕 B" panose="020B0803000000000000" pitchFamily="50" charset="-127"/>
                        </a:rPr>
                        <a:t>4</a:t>
                      </a:r>
                      <a:r>
                        <a:rPr lang="ko-KR" altLang="en-US" sz="1050" b="0" u="none" dirty="0" smtClean="0">
                          <a:latin typeface="넥슨 풋볼고딕 B" panose="020B0803000000000000" pitchFamily="50" charset="-127"/>
                          <a:ea typeface="넥슨 풋볼고딕 B" panose="020B0803000000000000" pitchFamily="50" charset="-127"/>
                        </a:rPr>
                        <a:t>월</a:t>
                      </a:r>
                      <a:endParaRPr lang="ko-KR" altLang="en-US" sz="1050" b="0" u="none" dirty="0">
                        <a:latin typeface="넥슨 풋볼고딕 B" panose="020B0803000000000000" pitchFamily="50" charset="-127"/>
                        <a:ea typeface="넥슨 풋볼고딕 B" panose="020B08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u="none" dirty="0" smtClean="0">
                          <a:latin typeface="넥슨 풋볼고딕 B" panose="020B0803000000000000" pitchFamily="50" charset="-127"/>
                          <a:ea typeface="넥슨 풋볼고딕 B" panose="020B0803000000000000" pitchFamily="50" charset="-127"/>
                        </a:rPr>
                        <a:t>5</a:t>
                      </a:r>
                      <a:r>
                        <a:rPr lang="ko-KR" altLang="en-US" sz="1050" b="0" u="none" dirty="0" smtClean="0">
                          <a:latin typeface="넥슨 풋볼고딕 B" panose="020B0803000000000000" pitchFamily="50" charset="-127"/>
                          <a:ea typeface="넥슨 풋볼고딕 B" panose="020B0803000000000000" pitchFamily="50" charset="-127"/>
                        </a:rPr>
                        <a:t>월</a:t>
                      </a:r>
                      <a:endParaRPr lang="ko-KR" altLang="en-US" sz="1050" b="0" u="none" dirty="0">
                        <a:latin typeface="넥슨 풋볼고딕 B" panose="020B0803000000000000" pitchFamily="50" charset="-127"/>
                        <a:ea typeface="넥슨 풋볼고딕 B" panose="020B08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u="none" dirty="0" smtClean="0">
                          <a:latin typeface="넥슨 풋볼고딕 B" panose="020B0803000000000000" pitchFamily="50" charset="-127"/>
                          <a:ea typeface="넥슨 풋볼고딕 B" panose="020B0803000000000000" pitchFamily="50" charset="-127"/>
                        </a:rPr>
                        <a:t>6</a:t>
                      </a:r>
                      <a:r>
                        <a:rPr lang="ko-KR" altLang="en-US" sz="1050" b="0" u="none" dirty="0" smtClean="0">
                          <a:latin typeface="넥슨 풋볼고딕 B" panose="020B0803000000000000" pitchFamily="50" charset="-127"/>
                          <a:ea typeface="넥슨 풋볼고딕 B" panose="020B0803000000000000" pitchFamily="50" charset="-127"/>
                        </a:rPr>
                        <a:t>월</a:t>
                      </a:r>
                      <a:endParaRPr lang="ko-KR" altLang="en-US" sz="1050" b="0" u="none" dirty="0">
                        <a:latin typeface="넥슨 풋볼고딕 B" panose="020B0803000000000000" pitchFamily="50" charset="-127"/>
                        <a:ea typeface="넥슨 풋볼고딕 B" panose="020B08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u="none" dirty="0" smtClean="0">
                          <a:latin typeface="넥슨 풋볼고딕 B" panose="020B0803000000000000" pitchFamily="50" charset="-127"/>
                          <a:ea typeface="넥슨 풋볼고딕 B" panose="020B0803000000000000" pitchFamily="50" charset="-127"/>
                        </a:rPr>
                        <a:t>7</a:t>
                      </a:r>
                      <a:r>
                        <a:rPr lang="ko-KR" altLang="en-US" sz="1050" b="0" u="none" dirty="0" smtClean="0">
                          <a:latin typeface="넥슨 풋볼고딕 B" panose="020B0803000000000000" pitchFamily="50" charset="-127"/>
                          <a:ea typeface="넥슨 풋볼고딕 B" panose="020B0803000000000000" pitchFamily="50" charset="-127"/>
                        </a:rPr>
                        <a:t>월</a:t>
                      </a:r>
                      <a:endParaRPr lang="ko-KR" altLang="en-US" sz="1050" b="0" u="none" dirty="0">
                        <a:latin typeface="넥슨 풋볼고딕 B" panose="020B0803000000000000" pitchFamily="50" charset="-127"/>
                        <a:ea typeface="넥슨 풋볼고딕 B" panose="020B08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u="none" dirty="0" smtClean="0">
                          <a:latin typeface="넥슨 풋볼고딕 B" panose="020B0803000000000000" pitchFamily="50" charset="-127"/>
                          <a:ea typeface="넥슨 풋볼고딕 B" panose="020B0803000000000000" pitchFamily="50" charset="-127"/>
                        </a:rPr>
                        <a:t>8</a:t>
                      </a:r>
                      <a:r>
                        <a:rPr lang="ko-KR" altLang="en-US" sz="1050" b="0" u="none" dirty="0" smtClean="0">
                          <a:latin typeface="넥슨 풋볼고딕 B" panose="020B0803000000000000" pitchFamily="50" charset="-127"/>
                          <a:ea typeface="넥슨 풋볼고딕 B" panose="020B0803000000000000" pitchFamily="50" charset="-127"/>
                        </a:rPr>
                        <a:t>월</a:t>
                      </a:r>
                      <a:endParaRPr lang="ko-KR" altLang="en-US" sz="1050" b="0" u="none" dirty="0">
                        <a:latin typeface="넥슨 풋볼고딕 B" panose="020B0803000000000000" pitchFamily="50" charset="-127"/>
                        <a:ea typeface="넥슨 풋볼고딕 B" panose="020B0803000000000000" pitchFamily="50" charset="-127"/>
                      </a:endParaRPr>
                    </a:p>
                  </a:txBody>
                  <a:tcPr/>
                </a:tc>
              </a:tr>
              <a:tr h="3650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 err="1" smtClean="0">
                          <a:latin typeface="서울남산체 L" panose="02020603020101020101" pitchFamily="18" charset="-127"/>
                          <a:ea typeface="서울남산체 L" panose="02020603020101020101" pitchFamily="18" charset="-127"/>
                        </a:rPr>
                        <a:t>컨셉기획</a:t>
                      </a:r>
                      <a:endParaRPr lang="ko-KR" altLang="en-US" sz="1100" dirty="0">
                        <a:latin typeface="서울남산체 L" panose="02020603020101020101" pitchFamily="18" charset="-127"/>
                        <a:ea typeface="서울남산체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650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 smtClean="0">
                          <a:latin typeface="서울남산체 L" panose="02020603020101020101" pitchFamily="18" charset="-127"/>
                          <a:ea typeface="서울남산체 L" panose="02020603020101020101" pitchFamily="18" charset="-127"/>
                        </a:rPr>
                        <a:t>캐릭터 모델링</a:t>
                      </a:r>
                      <a:endParaRPr lang="ko-KR" altLang="en-US" sz="1100" dirty="0">
                        <a:latin typeface="서울남산체 L" panose="02020603020101020101" pitchFamily="18" charset="-127"/>
                        <a:ea typeface="서울남산체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650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 smtClean="0">
                          <a:latin typeface="서울남산체 L" panose="02020603020101020101" pitchFamily="18" charset="-127"/>
                          <a:ea typeface="서울남산체 L" panose="02020603020101020101" pitchFamily="18" charset="-127"/>
                        </a:rPr>
                        <a:t>캐릭터 애니메이션</a:t>
                      </a:r>
                      <a:endParaRPr lang="ko-KR" altLang="en-US" sz="1100" dirty="0">
                        <a:latin typeface="서울남산체 L" panose="02020603020101020101" pitchFamily="18" charset="-127"/>
                        <a:ea typeface="서울남산체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650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 smtClean="0">
                          <a:latin typeface="서울남산체 L" panose="02020603020101020101" pitchFamily="18" charset="-127"/>
                          <a:ea typeface="서울남산체 L" panose="02020603020101020101" pitchFamily="18" charset="-127"/>
                        </a:rPr>
                        <a:t>UI</a:t>
                      </a:r>
                      <a:endParaRPr lang="ko-KR" altLang="en-US" sz="1100" dirty="0">
                        <a:latin typeface="서울남산체 L" panose="02020603020101020101" pitchFamily="18" charset="-127"/>
                        <a:ea typeface="서울남산체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650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 smtClean="0">
                          <a:latin typeface="서울남산체 L" panose="02020603020101020101" pitchFamily="18" charset="-127"/>
                          <a:ea typeface="서울남산체 L" panose="02020603020101020101" pitchFamily="18" charset="-127"/>
                        </a:rPr>
                        <a:t>충돌처리</a:t>
                      </a:r>
                      <a:endParaRPr lang="ko-KR" altLang="en-US" sz="1100" dirty="0">
                        <a:latin typeface="서울남산체 L" panose="02020603020101020101" pitchFamily="18" charset="-127"/>
                        <a:ea typeface="서울남산체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650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 smtClean="0">
                          <a:latin typeface="서울남산체 L" panose="02020603020101020101" pitchFamily="18" charset="-127"/>
                          <a:ea typeface="서울남산체 L" panose="02020603020101020101" pitchFamily="18" charset="-127"/>
                        </a:rPr>
                        <a:t>타이틀 메뉴 구현</a:t>
                      </a:r>
                      <a:endParaRPr lang="ko-KR" altLang="en-US" sz="1100" dirty="0">
                        <a:latin typeface="서울남산체 L" panose="02020603020101020101" pitchFamily="18" charset="-127"/>
                        <a:ea typeface="서울남산체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052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 err="1" smtClean="0">
                          <a:latin typeface="서울남산체 L" panose="02020603020101020101" pitchFamily="18" charset="-127"/>
                          <a:ea typeface="서울남산체 L" panose="02020603020101020101" pitchFamily="18" charset="-127"/>
                        </a:rPr>
                        <a:t>맵</a:t>
                      </a:r>
                      <a:r>
                        <a:rPr lang="ko-KR" altLang="en-US" sz="1100" dirty="0" smtClean="0">
                          <a:latin typeface="서울남산체 L" panose="02020603020101020101" pitchFamily="18" charset="-127"/>
                          <a:ea typeface="서울남산체 L" panose="02020603020101020101" pitchFamily="18" charset="-127"/>
                        </a:rPr>
                        <a:t> 디자인 구성 및 구현</a:t>
                      </a:r>
                      <a:endParaRPr lang="ko-KR" altLang="en-US" sz="1100" dirty="0">
                        <a:latin typeface="서울남산체 L" panose="02020603020101020101" pitchFamily="18" charset="-127"/>
                        <a:ea typeface="서울남산체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650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 err="1" smtClean="0">
                          <a:latin typeface="서울남산체 L" panose="02020603020101020101" pitchFamily="18" charset="-127"/>
                          <a:ea typeface="서울남산체 L" panose="02020603020101020101" pitchFamily="18" charset="-127"/>
                        </a:rPr>
                        <a:t>파티클</a:t>
                      </a:r>
                      <a:r>
                        <a:rPr lang="ko-KR" altLang="en-US" sz="1100" dirty="0" smtClean="0">
                          <a:latin typeface="서울남산체 L" panose="02020603020101020101" pitchFamily="18" charset="-127"/>
                          <a:ea typeface="서울남산체 L" panose="02020603020101020101" pitchFamily="18" charset="-127"/>
                        </a:rPr>
                        <a:t> 시스템</a:t>
                      </a:r>
                      <a:endParaRPr lang="ko-KR" altLang="en-US" sz="1100" dirty="0">
                        <a:latin typeface="서울남산체 L" panose="02020603020101020101" pitchFamily="18" charset="-127"/>
                        <a:ea typeface="서울남산체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650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 smtClean="0">
                          <a:latin typeface="서울남산체 L" panose="02020603020101020101" pitchFamily="18" charset="-127"/>
                          <a:ea typeface="서울남산체 L" panose="02020603020101020101" pitchFamily="18" charset="-127"/>
                        </a:rPr>
                        <a:t>아이템 디자인</a:t>
                      </a:r>
                      <a:endParaRPr lang="ko-KR" altLang="en-US" sz="1100" dirty="0">
                        <a:latin typeface="서울남산체 L" panose="02020603020101020101" pitchFamily="18" charset="-127"/>
                        <a:ea typeface="서울남산체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650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 err="1" smtClean="0">
                          <a:latin typeface="서울남산체 L" panose="02020603020101020101" pitchFamily="18" charset="-127"/>
                          <a:ea typeface="서울남산체 L" panose="02020603020101020101" pitchFamily="18" charset="-127"/>
                        </a:rPr>
                        <a:t>맵</a:t>
                      </a:r>
                      <a:r>
                        <a:rPr lang="ko-KR" altLang="en-US" sz="1100" dirty="0" smtClean="0">
                          <a:latin typeface="서울남산체 L" panose="02020603020101020101" pitchFamily="18" charset="-127"/>
                          <a:ea typeface="서울남산체 L" panose="02020603020101020101" pitchFamily="18" charset="-127"/>
                        </a:rPr>
                        <a:t> 툴 제작</a:t>
                      </a:r>
                      <a:endParaRPr lang="ko-KR" altLang="en-US" sz="1100" dirty="0">
                        <a:latin typeface="서울남산체 L" panose="02020603020101020101" pitchFamily="18" charset="-127"/>
                        <a:ea typeface="서울남산체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650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 err="1" smtClean="0">
                          <a:latin typeface="서울남산체 L" panose="02020603020101020101" pitchFamily="18" charset="-127"/>
                          <a:ea typeface="서울남산체 L" panose="02020603020101020101" pitchFamily="18" charset="-127"/>
                        </a:rPr>
                        <a:t>벨런스</a:t>
                      </a:r>
                      <a:r>
                        <a:rPr lang="ko-KR" altLang="en-US" sz="1100" dirty="0" smtClean="0">
                          <a:latin typeface="서울남산체 L" panose="02020603020101020101" pitchFamily="18" charset="-127"/>
                          <a:ea typeface="서울남산체 L" panose="02020603020101020101" pitchFamily="18" charset="-127"/>
                        </a:rPr>
                        <a:t> 조정</a:t>
                      </a:r>
                      <a:endParaRPr lang="ko-KR" altLang="en-US" sz="1100" dirty="0">
                        <a:latin typeface="서울남산체 L" panose="02020603020101020101" pitchFamily="18" charset="-127"/>
                        <a:ea typeface="서울남산체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650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 smtClean="0">
                          <a:latin typeface="서울남산체 L" panose="02020603020101020101" pitchFamily="18" charset="-127"/>
                          <a:ea typeface="서울남산체 L" panose="02020603020101020101" pitchFamily="18" charset="-127"/>
                        </a:rPr>
                        <a:t>유지보수 및 디버깅</a:t>
                      </a:r>
                      <a:endParaRPr lang="ko-KR" altLang="en-US" sz="1100" dirty="0">
                        <a:latin typeface="서울남산체 L" panose="02020603020101020101" pitchFamily="18" charset="-127"/>
                        <a:ea typeface="서울남산체 L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>
            <a:off x="1763688" y="1672345"/>
            <a:ext cx="504056" cy="0"/>
          </a:xfrm>
          <a:prstGeom prst="line">
            <a:avLst/>
          </a:prstGeom>
          <a:ln w="107950" cap="rnd" cmpd="sng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411760" y="1988840"/>
            <a:ext cx="1152128" cy="0"/>
          </a:xfrm>
          <a:prstGeom prst="line">
            <a:avLst/>
          </a:prstGeom>
          <a:ln w="107950" cap="rnd" cmpd="sng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3275856" y="2420888"/>
            <a:ext cx="864096" cy="0"/>
          </a:xfrm>
          <a:prstGeom prst="line">
            <a:avLst/>
          </a:prstGeom>
          <a:ln w="107950" cap="rnd" cmpd="sng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156176" y="4408649"/>
            <a:ext cx="720080" cy="0"/>
          </a:xfrm>
          <a:prstGeom prst="line">
            <a:avLst/>
          </a:prstGeom>
          <a:ln w="107950" cap="rnd" cmpd="sng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6588224" y="5923153"/>
            <a:ext cx="2088232" cy="8709"/>
          </a:xfrm>
          <a:prstGeom prst="line">
            <a:avLst/>
          </a:prstGeom>
          <a:ln w="107950" cap="rnd" cmpd="sng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3563888" y="4797152"/>
            <a:ext cx="750811" cy="0"/>
          </a:xfrm>
          <a:prstGeom prst="line">
            <a:avLst/>
          </a:prstGeom>
          <a:ln w="107950" cap="rnd" cmpd="sng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707904" y="2763510"/>
            <a:ext cx="1368152" cy="0"/>
          </a:xfrm>
          <a:prstGeom prst="line">
            <a:avLst/>
          </a:prstGeom>
          <a:ln w="107950" cap="rnd" cmpd="sng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4139952" y="3140968"/>
            <a:ext cx="1584176" cy="0"/>
          </a:xfrm>
          <a:prstGeom prst="line">
            <a:avLst/>
          </a:prstGeom>
          <a:ln w="107950" cap="rnd" cmpd="sng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059832" y="3933056"/>
            <a:ext cx="2664296" cy="0"/>
          </a:xfrm>
          <a:prstGeom prst="line">
            <a:avLst/>
          </a:prstGeom>
          <a:ln w="107950" cap="rnd" cmpd="sng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2771800" y="3501008"/>
            <a:ext cx="504056" cy="0"/>
          </a:xfrm>
          <a:prstGeom prst="line">
            <a:avLst/>
          </a:prstGeom>
          <a:ln w="107950" cap="rnd" cmpd="sng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5580112" y="1052736"/>
            <a:ext cx="0" cy="5181101"/>
          </a:xfrm>
          <a:prstGeom prst="line">
            <a:avLst/>
          </a:prstGeom>
          <a:ln w="34925" cap="sq" cmpd="sng">
            <a:solidFill>
              <a:schemeClr val="accent2">
                <a:alpha val="37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5796136" y="5170071"/>
            <a:ext cx="1074721" cy="0"/>
          </a:xfrm>
          <a:prstGeom prst="line">
            <a:avLst/>
          </a:prstGeom>
          <a:ln w="107950" cap="rnd" cmpd="sng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6893674" y="5571822"/>
            <a:ext cx="663438" cy="0"/>
          </a:xfrm>
          <a:prstGeom prst="line">
            <a:avLst/>
          </a:prstGeom>
          <a:ln w="107950" cap="rnd" cmpd="sng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940152" y="4848668"/>
            <a:ext cx="1099262" cy="0"/>
          </a:xfrm>
          <a:prstGeom prst="line">
            <a:avLst/>
          </a:prstGeom>
          <a:ln w="107950" cap="rnd" cmpd="sng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48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04664"/>
            <a:ext cx="1584176" cy="43204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atin typeface="THE명품고딕R" panose="02020603020101020101" pitchFamily="18" charset="-127"/>
                <a:ea typeface="THE명품고딕R" panose="02020603020101020101" pitchFamily="18" charset="-127"/>
              </a:rPr>
              <a:t>목</a:t>
            </a:r>
            <a:r>
              <a:rPr lang="ko-KR" altLang="en-US" sz="2400" dirty="0" smtClean="0">
                <a:latin typeface="THE명품고딕R" panose="02020603020101020101" pitchFamily="18" charset="-127"/>
                <a:ea typeface="THE명품고딕R" panose="02020603020101020101" pitchFamily="18" charset="-127"/>
              </a:rPr>
              <a:t> 차</a:t>
            </a:r>
            <a:endParaRPr lang="ko-KR" altLang="en-US" sz="2400" dirty="0"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584176" y="404664"/>
            <a:ext cx="179512" cy="43204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/>
          <p:cNvGrpSpPr/>
          <p:nvPr/>
        </p:nvGrpSpPr>
        <p:grpSpPr>
          <a:xfrm>
            <a:off x="3203848" y="1052735"/>
            <a:ext cx="2592288" cy="609855"/>
            <a:chOff x="971600" y="1090953"/>
            <a:chExt cx="2592288" cy="609855"/>
          </a:xfrm>
        </p:grpSpPr>
        <p:sp>
          <p:nvSpPr>
            <p:cNvPr id="7" name="직사각형 6"/>
            <p:cNvSpPr/>
            <p:nvPr/>
          </p:nvSpPr>
          <p:spPr>
            <a:xfrm>
              <a:off x="971600" y="1090953"/>
              <a:ext cx="2592288" cy="609855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6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dirty="0" smtClean="0"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연구 목적</a:t>
              </a: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115616" y="1615231"/>
              <a:ext cx="230425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/>
          <p:cNvGrpSpPr/>
          <p:nvPr/>
        </p:nvGrpSpPr>
        <p:grpSpPr>
          <a:xfrm>
            <a:off x="3203848" y="1716554"/>
            <a:ext cx="2592288" cy="609855"/>
            <a:chOff x="899592" y="1090953"/>
            <a:chExt cx="2592288" cy="609855"/>
          </a:xfrm>
        </p:grpSpPr>
        <p:sp>
          <p:nvSpPr>
            <p:cNvPr id="39" name="직사각형 38"/>
            <p:cNvSpPr/>
            <p:nvPr/>
          </p:nvSpPr>
          <p:spPr>
            <a:xfrm>
              <a:off x="899592" y="1090953"/>
              <a:ext cx="2592288" cy="609855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6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dirty="0" smtClean="0"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게임 소개 및 특징</a:t>
              </a:r>
            </a:p>
          </p:txBody>
        </p:sp>
        <p:cxnSp>
          <p:nvCxnSpPr>
            <p:cNvPr id="40" name="직선 연결선 39"/>
            <p:cNvCxnSpPr/>
            <p:nvPr/>
          </p:nvCxnSpPr>
          <p:spPr>
            <a:xfrm>
              <a:off x="1115616" y="1615231"/>
              <a:ext cx="230425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/>
          <p:cNvGrpSpPr/>
          <p:nvPr/>
        </p:nvGrpSpPr>
        <p:grpSpPr>
          <a:xfrm>
            <a:off x="3203848" y="2380373"/>
            <a:ext cx="2592288" cy="609855"/>
            <a:chOff x="2447081" y="2407319"/>
            <a:chExt cx="2592288" cy="609855"/>
          </a:xfrm>
        </p:grpSpPr>
        <p:sp>
          <p:nvSpPr>
            <p:cNvPr id="42" name="직사각형 41"/>
            <p:cNvSpPr/>
            <p:nvPr/>
          </p:nvSpPr>
          <p:spPr>
            <a:xfrm>
              <a:off x="2447081" y="2407319"/>
              <a:ext cx="2592288" cy="609855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6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dirty="0" smtClean="0"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게임 방법</a:t>
              </a:r>
            </a:p>
          </p:txBody>
        </p:sp>
        <p:cxnSp>
          <p:nvCxnSpPr>
            <p:cNvPr id="43" name="직선 연결선 42"/>
            <p:cNvCxnSpPr/>
            <p:nvPr/>
          </p:nvCxnSpPr>
          <p:spPr>
            <a:xfrm>
              <a:off x="2591097" y="2931597"/>
              <a:ext cx="230425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/>
          <p:cNvGrpSpPr/>
          <p:nvPr/>
        </p:nvGrpSpPr>
        <p:grpSpPr>
          <a:xfrm>
            <a:off x="3203848" y="3044192"/>
            <a:ext cx="2592288" cy="609855"/>
            <a:chOff x="971600" y="1090953"/>
            <a:chExt cx="2592288" cy="609855"/>
          </a:xfrm>
        </p:grpSpPr>
        <p:sp>
          <p:nvSpPr>
            <p:cNvPr id="45" name="직사각형 44"/>
            <p:cNvSpPr/>
            <p:nvPr/>
          </p:nvSpPr>
          <p:spPr>
            <a:xfrm>
              <a:off x="971600" y="1090953"/>
              <a:ext cx="2592288" cy="609855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6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dirty="0" smtClean="0"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개발 환경</a:t>
              </a:r>
              <a:r>
                <a:rPr lang="en-US" altLang="ko-KR" dirty="0" smtClean="0"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	</a:t>
              </a:r>
              <a:endParaRPr lang="ko-KR" altLang="en-US" dirty="0" smtClean="0">
                <a:latin typeface="넥슨 풋볼고딕 L" panose="020B0303000000000000" pitchFamily="50" charset="-127"/>
                <a:ea typeface="넥슨 풋볼고딕 L" panose="020B0303000000000000" pitchFamily="50" charset="-127"/>
              </a:endParaRPr>
            </a:p>
          </p:txBody>
        </p:sp>
        <p:cxnSp>
          <p:nvCxnSpPr>
            <p:cNvPr id="46" name="직선 연결선 45"/>
            <p:cNvCxnSpPr/>
            <p:nvPr/>
          </p:nvCxnSpPr>
          <p:spPr>
            <a:xfrm>
              <a:off x="1115616" y="1615231"/>
              <a:ext cx="230425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그룹 46"/>
          <p:cNvGrpSpPr/>
          <p:nvPr/>
        </p:nvGrpSpPr>
        <p:grpSpPr>
          <a:xfrm>
            <a:off x="3203848" y="3708011"/>
            <a:ext cx="2592288" cy="609855"/>
            <a:chOff x="971600" y="1090953"/>
            <a:chExt cx="2592288" cy="609855"/>
          </a:xfrm>
        </p:grpSpPr>
        <p:sp>
          <p:nvSpPr>
            <p:cNvPr id="48" name="직사각형 47"/>
            <p:cNvSpPr/>
            <p:nvPr/>
          </p:nvSpPr>
          <p:spPr>
            <a:xfrm>
              <a:off x="971600" y="1090953"/>
              <a:ext cx="2592288" cy="609855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6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dirty="0" smtClean="0"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기술적 요소</a:t>
              </a:r>
            </a:p>
          </p:txBody>
        </p:sp>
        <p:cxnSp>
          <p:nvCxnSpPr>
            <p:cNvPr id="49" name="직선 연결선 48"/>
            <p:cNvCxnSpPr/>
            <p:nvPr/>
          </p:nvCxnSpPr>
          <p:spPr>
            <a:xfrm>
              <a:off x="1115616" y="1615231"/>
              <a:ext cx="230425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/>
          <p:cNvGrpSpPr/>
          <p:nvPr/>
        </p:nvGrpSpPr>
        <p:grpSpPr>
          <a:xfrm>
            <a:off x="3203848" y="4371830"/>
            <a:ext cx="2592288" cy="609855"/>
            <a:chOff x="971600" y="1090953"/>
            <a:chExt cx="2592288" cy="609855"/>
          </a:xfrm>
        </p:grpSpPr>
        <p:sp>
          <p:nvSpPr>
            <p:cNvPr id="51" name="직사각형 50"/>
            <p:cNvSpPr/>
            <p:nvPr/>
          </p:nvSpPr>
          <p:spPr>
            <a:xfrm>
              <a:off x="971600" y="1090953"/>
              <a:ext cx="2592288" cy="609855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6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dirty="0" smtClean="0"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중점 연구 분야</a:t>
              </a:r>
            </a:p>
          </p:txBody>
        </p:sp>
        <p:cxnSp>
          <p:nvCxnSpPr>
            <p:cNvPr id="52" name="직선 연결선 51"/>
            <p:cNvCxnSpPr/>
            <p:nvPr/>
          </p:nvCxnSpPr>
          <p:spPr>
            <a:xfrm>
              <a:off x="1115616" y="1615231"/>
              <a:ext cx="230425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/>
          <p:cNvGrpSpPr/>
          <p:nvPr/>
        </p:nvGrpSpPr>
        <p:grpSpPr>
          <a:xfrm>
            <a:off x="3203848" y="5035649"/>
            <a:ext cx="2592288" cy="609855"/>
            <a:chOff x="971600" y="1090953"/>
            <a:chExt cx="2592288" cy="609855"/>
          </a:xfrm>
        </p:grpSpPr>
        <p:sp>
          <p:nvSpPr>
            <p:cNvPr id="54" name="직사각형 53"/>
            <p:cNvSpPr/>
            <p:nvPr/>
          </p:nvSpPr>
          <p:spPr>
            <a:xfrm>
              <a:off x="971600" y="1090953"/>
              <a:ext cx="2592288" cy="609855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6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dirty="0" smtClean="0"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타 게임과의 비교</a:t>
              </a:r>
            </a:p>
          </p:txBody>
        </p:sp>
        <p:cxnSp>
          <p:nvCxnSpPr>
            <p:cNvPr id="55" name="직선 연결선 54"/>
            <p:cNvCxnSpPr/>
            <p:nvPr/>
          </p:nvCxnSpPr>
          <p:spPr>
            <a:xfrm>
              <a:off x="1115616" y="1615231"/>
              <a:ext cx="230425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그룹 55"/>
          <p:cNvGrpSpPr/>
          <p:nvPr/>
        </p:nvGrpSpPr>
        <p:grpSpPr>
          <a:xfrm>
            <a:off x="3203848" y="5699465"/>
            <a:ext cx="2592288" cy="609855"/>
            <a:chOff x="971600" y="1090953"/>
            <a:chExt cx="2592288" cy="609855"/>
          </a:xfrm>
        </p:grpSpPr>
        <p:sp>
          <p:nvSpPr>
            <p:cNvPr id="57" name="직사각형 56"/>
            <p:cNvSpPr/>
            <p:nvPr/>
          </p:nvSpPr>
          <p:spPr>
            <a:xfrm>
              <a:off x="971600" y="1090953"/>
              <a:ext cx="2592288" cy="609855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6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dirty="0" smtClean="0"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구성원 역할 분담 및 일정</a:t>
              </a:r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1115616" y="1615231"/>
              <a:ext cx="230425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직사각형 63"/>
          <p:cNvSpPr/>
          <p:nvPr/>
        </p:nvSpPr>
        <p:spPr>
          <a:xfrm>
            <a:off x="7092280" y="6224545"/>
            <a:ext cx="1741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Dosis" panose="02010503020202060003" pitchFamily="2" charset="0"/>
              </a:rPr>
              <a:t>L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ord</a:t>
            </a:r>
            <a:r>
              <a:rPr lang="en-US" altLang="ko-KR" dirty="0">
                <a:latin typeface="Dosis" panose="02010503020202060003" pitchFamily="2" charset="0"/>
              </a:rPr>
              <a:t>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Dosis" panose="02010503020202060003" pitchFamily="2" charset="0"/>
              </a:rPr>
              <a:t>O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f</a:t>
            </a:r>
            <a:r>
              <a:rPr lang="en-US" altLang="ko-KR" dirty="0">
                <a:latin typeface="Dosis" panose="02010503020202060003" pitchFamily="2" charset="0"/>
              </a:rPr>
              <a:t> 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the</a:t>
            </a:r>
            <a:r>
              <a:rPr lang="en-US" altLang="ko-KR" dirty="0">
                <a:latin typeface="Dosis" panose="02010503020202060003" pitchFamily="2" charset="0"/>
              </a:rPr>
              <a:t>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Dosis" panose="02010503020202060003" pitchFamily="2" charset="0"/>
              </a:rPr>
              <a:t>L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egos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latin typeface="Dosis" panose="0201050302020206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27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404664"/>
            <a:ext cx="1584176" cy="432048"/>
          </a:xfrm>
          <a:prstGeom prst="rect">
            <a:avLst/>
          </a:prstGeom>
          <a:solidFill>
            <a:srgbClr val="8ADA9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atin typeface="THE명품고딕R" panose="02020603020101020101" pitchFamily="18" charset="-127"/>
                <a:ea typeface="THE명품고딕R" panose="02020603020101020101" pitchFamily="18" charset="-127"/>
              </a:rPr>
              <a:t>개발</a:t>
            </a:r>
            <a:r>
              <a:rPr lang="ko-KR" altLang="en-US" sz="2400" dirty="0" smtClean="0">
                <a:latin typeface="THE명품고딕R" panose="02020603020101020101" pitchFamily="18" charset="-127"/>
                <a:ea typeface="THE명품고딕R" panose="02020603020101020101" pitchFamily="18" charset="-127"/>
              </a:rPr>
              <a:t> 일정</a:t>
            </a:r>
            <a:endParaRPr lang="ko-KR" altLang="en-US" sz="2400" dirty="0"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84176" y="404664"/>
            <a:ext cx="179512" cy="432048"/>
          </a:xfrm>
          <a:prstGeom prst="rect">
            <a:avLst/>
          </a:prstGeom>
          <a:solidFill>
            <a:srgbClr val="3DC16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092280" y="6224545"/>
            <a:ext cx="1741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Dosis" panose="02010503020202060003" pitchFamily="2" charset="0"/>
              </a:rPr>
              <a:t>L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ord</a:t>
            </a:r>
            <a:r>
              <a:rPr lang="en-US" altLang="ko-KR" dirty="0">
                <a:latin typeface="Dosis" panose="02010503020202060003" pitchFamily="2" charset="0"/>
              </a:rPr>
              <a:t>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Dosis" panose="02010503020202060003" pitchFamily="2" charset="0"/>
              </a:rPr>
              <a:t>O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f</a:t>
            </a:r>
            <a:r>
              <a:rPr lang="en-US" altLang="ko-KR" dirty="0">
                <a:latin typeface="Dosis" panose="02010503020202060003" pitchFamily="2" charset="0"/>
              </a:rPr>
              <a:t> 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the</a:t>
            </a:r>
            <a:r>
              <a:rPr lang="en-US" altLang="ko-KR" dirty="0">
                <a:latin typeface="Dosis" panose="02010503020202060003" pitchFamily="2" charset="0"/>
              </a:rPr>
              <a:t>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Dosis" panose="02010503020202060003" pitchFamily="2" charset="0"/>
              </a:rPr>
              <a:t>L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egos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latin typeface="Dosis" panose="02010503020202060003" pitchFamily="2" charset="0"/>
            </a:endParaRPr>
          </a:p>
        </p:txBody>
      </p:sp>
      <p:graphicFrame>
        <p:nvGraphicFramePr>
          <p:cNvPr id="9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1858035"/>
              </p:ext>
            </p:extLst>
          </p:nvPr>
        </p:nvGraphicFramePr>
        <p:xfrm>
          <a:off x="467544" y="1556792"/>
          <a:ext cx="8132720" cy="3636366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4106304"/>
                <a:gridCol w="541367"/>
                <a:gridCol w="462417"/>
                <a:gridCol w="507531"/>
                <a:gridCol w="473697"/>
                <a:gridCol w="484974"/>
                <a:gridCol w="524919"/>
                <a:gridCol w="523979"/>
                <a:gridCol w="507532"/>
              </a:tblGrid>
              <a:tr h="329331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2333" marR="82333" marT="41166" marB="4116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 marL="82333" marR="82333" marT="41166" marB="4116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</a:t>
                      </a:r>
                      <a:endParaRPr lang="ko-KR" altLang="en-US" sz="1600" dirty="0"/>
                    </a:p>
                  </a:txBody>
                  <a:tcPr marL="82333" marR="82333" marT="41166" marB="4116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3</a:t>
                      </a:r>
                      <a:endParaRPr lang="ko-KR" altLang="en-US" sz="1600" dirty="0"/>
                    </a:p>
                  </a:txBody>
                  <a:tcPr marL="82333" marR="82333" marT="41166" marB="4116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4</a:t>
                      </a:r>
                      <a:endParaRPr lang="ko-KR" altLang="en-US" sz="1600" dirty="0"/>
                    </a:p>
                  </a:txBody>
                  <a:tcPr marL="82333" marR="82333" marT="41166" marB="4116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5</a:t>
                      </a:r>
                      <a:endParaRPr lang="ko-KR" altLang="en-US" sz="1600" dirty="0"/>
                    </a:p>
                  </a:txBody>
                  <a:tcPr marL="82333" marR="82333" marT="41166" marB="4116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6</a:t>
                      </a:r>
                      <a:endParaRPr lang="ko-KR" altLang="en-US" sz="1600" dirty="0"/>
                    </a:p>
                  </a:txBody>
                  <a:tcPr marL="82333" marR="82333" marT="41166" marB="4116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7</a:t>
                      </a:r>
                      <a:endParaRPr lang="ko-KR" altLang="en-US" sz="1600" dirty="0"/>
                    </a:p>
                  </a:txBody>
                  <a:tcPr marL="82333" marR="82333" marT="41166" marB="4116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8</a:t>
                      </a:r>
                      <a:endParaRPr lang="ko-KR" altLang="en-US" sz="1600" dirty="0"/>
                    </a:p>
                  </a:txBody>
                  <a:tcPr marL="82333" marR="82333" marT="41166" marB="41166"/>
                </a:tc>
              </a:tr>
              <a:tr h="576330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>
                          <a:latin typeface="서울남산체 L" panose="02020603020101020101" pitchFamily="18" charset="-127"/>
                          <a:ea typeface="서울남산체 L" panose="02020603020101020101" pitchFamily="18" charset="-127"/>
                        </a:rPr>
                        <a:t>서버 </a:t>
                      </a:r>
                      <a:r>
                        <a:rPr lang="ko-KR" altLang="en-US" sz="1200" dirty="0" err="1" smtClean="0">
                          <a:latin typeface="서울남산체 L" panose="02020603020101020101" pitchFamily="18" charset="-127"/>
                          <a:ea typeface="서울남산체 L" panose="02020603020101020101" pitchFamily="18" charset="-127"/>
                        </a:rPr>
                        <a:t>패킷</a:t>
                      </a:r>
                      <a:r>
                        <a:rPr lang="ko-KR" altLang="en-US" sz="1200" dirty="0" smtClean="0">
                          <a:latin typeface="서울남산체 L" panose="02020603020101020101" pitchFamily="18" charset="-127"/>
                          <a:ea typeface="서울남산체 L" panose="02020603020101020101" pitchFamily="18" charset="-127"/>
                        </a:rPr>
                        <a:t> 초안 설계 및 서버 프레임워크 제작</a:t>
                      </a:r>
                      <a:endParaRPr lang="ko-KR" altLang="en-US" sz="1200" dirty="0">
                        <a:latin typeface="서울남산체 L" panose="02020603020101020101" pitchFamily="18" charset="-127"/>
                        <a:ea typeface="서울남산체 L" panose="02020603020101020101" pitchFamily="18" charset="-127"/>
                      </a:endParaRPr>
                    </a:p>
                  </a:txBody>
                  <a:tcPr marL="82333" marR="82333" marT="41166" marB="4116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2333" marR="82333" marT="41166" marB="4116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2333" marR="82333" marT="41166" marB="4116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2333" marR="82333" marT="41166" marB="4116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2333" marR="82333" marT="41166" marB="4116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2333" marR="82333" marT="41166" marB="4116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2333" marR="82333" marT="41166" marB="4116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2333" marR="82333" marT="41166" marB="4116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2333" marR="82333" marT="41166" marB="41166"/>
                </a:tc>
              </a:tr>
              <a:tr h="576330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>
                          <a:latin typeface="서울남산체 L" panose="02020603020101020101" pitchFamily="18" charset="-127"/>
                          <a:ea typeface="서울남산체 L" panose="02020603020101020101" pitchFamily="18" charset="-127"/>
                        </a:rPr>
                        <a:t>프레임워크 </a:t>
                      </a:r>
                      <a:r>
                        <a:rPr lang="en-US" altLang="ko-KR" sz="1200" dirty="0" smtClean="0">
                          <a:latin typeface="서울남산체 L" panose="02020603020101020101" pitchFamily="18" charset="-127"/>
                          <a:ea typeface="서울남산체 L" panose="02020603020101020101" pitchFamily="18" charset="-127"/>
                        </a:rPr>
                        <a:t>1</a:t>
                      </a:r>
                      <a:r>
                        <a:rPr lang="ko-KR" altLang="en-US" sz="1200" dirty="0" smtClean="0">
                          <a:latin typeface="서울남산체 L" panose="02020603020101020101" pitchFamily="18" charset="-127"/>
                          <a:ea typeface="서울남산체 L" panose="02020603020101020101" pitchFamily="18" charset="-127"/>
                        </a:rPr>
                        <a:t>차 클라이언트 적용</a:t>
                      </a:r>
                      <a:r>
                        <a:rPr lang="en-US" altLang="ko-KR" sz="1200" dirty="0" smtClean="0">
                          <a:latin typeface="서울남산체 L" panose="02020603020101020101" pitchFamily="18" charset="-127"/>
                          <a:ea typeface="서울남산체 L" panose="02020603020101020101" pitchFamily="18" charset="-127"/>
                        </a:rPr>
                        <a:t>(</a:t>
                      </a:r>
                      <a:r>
                        <a:rPr lang="ko-KR" altLang="en-US" sz="1200" dirty="0" err="1" smtClean="0">
                          <a:latin typeface="서울남산체 L" panose="02020603020101020101" pitchFamily="18" charset="-127"/>
                          <a:ea typeface="서울남산체 L" panose="02020603020101020101" pitchFamily="18" charset="-127"/>
                        </a:rPr>
                        <a:t>프로토타입</a:t>
                      </a:r>
                      <a:r>
                        <a:rPr lang="en-US" altLang="ko-KR" sz="1200" dirty="0" smtClean="0">
                          <a:latin typeface="서울남산체 L" panose="02020603020101020101" pitchFamily="18" charset="-127"/>
                          <a:ea typeface="서울남산체 L" panose="02020603020101020101" pitchFamily="18" charset="-127"/>
                        </a:rPr>
                        <a:t>)</a:t>
                      </a:r>
                      <a:endParaRPr lang="ko-KR" altLang="en-US" sz="1200" dirty="0">
                        <a:latin typeface="서울남산체 L" panose="02020603020101020101" pitchFamily="18" charset="-127"/>
                        <a:ea typeface="서울남산체 L" panose="02020603020101020101" pitchFamily="18" charset="-127"/>
                      </a:endParaRPr>
                    </a:p>
                  </a:txBody>
                  <a:tcPr marL="82333" marR="82333" marT="41166" marB="4116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2333" marR="82333" marT="41166" marB="4116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2333" marR="82333" marT="41166" marB="4116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2333" marR="82333" marT="41166" marB="4116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2333" marR="82333" marT="41166" marB="4116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2333" marR="82333" marT="41166" marB="4116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2333" marR="82333" marT="41166" marB="4116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2333" marR="82333" marT="41166" marB="4116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2333" marR="82333" marT="41166" marB="41166"/>
                </a:tc>
              </a:tr>
              <a:tr h="333905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>
                          <a:latin typeface="서울남산체 L" panose="02020603020101020101" pitchFamily="18" charset="-127"/>
                          <a:ea typeface="서울남산체 L" panose="02020603020101020101" pitchFamily="18" charset="-127"/>
                        </a:rPr>
                        <a:t>충돌처리 연동 및 프레임워크 수정</a:t>
                      </a:r>
                      <a:endParaRPr lang="ko-KR" altLang="en-US" sz="1200" dirty="0">
                        <a:latin typeface="서울남산체 L" panose="02020603020101020101" pitchFamily="18" charset="-127"/>
                        <a:ea typeface="서울남산체 L" panose="02020603020101020101" pitchFamily="18" charset="-127"/>
                      </a:endParaRPr>
                    </a:p>
                  </a:txBody>
                  <a:tcPr marL="82333" marR="82333" marT="41166" marB="4116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2333" marR="82333" marT="41166" marB="4116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2333" marR="82333" marT="41166" marB="4116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2333" marR="82333" marT="41166" marB="4116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2333" marR="82333" marT="41166" marB="4116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2333" marR="82333" marT="41166" marB="4116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2333" marR="82333" marT="41166" marB="4116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2333" marR="82333" marT="41166" marB="4116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2333" marR="82333" marT="41166" marB="41166"/>
                </a:tc>
              </a:tr>
              <a:tr h="576330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>
                          <a:latin typeface="서울남산체 L" panose="02020603020101020101" pitchFamily="18" charset="-127"/>
                          <a:ea typeface="서울남산체 L" panose="02020603020101020101" pitchFamily="18" charset="-127"/>
                        </a:rPr>
                        <a:t>프레임워크 수정 및 </a:t>
                      </a:r>
                      <a:r>
                        <a:rPr lang="ko-KR" altLang="en-US" sz="1200" dirty="0" err="1" smtClean="0">
                          <a:latin typeface="서울남산체 L" panose="02020603020101020101" pitchFamily="18" charset="-127"/>
                          <a:ea typeface="서울남산체 L" panose="02020603020101020101" pitchFamily="18" charset="-127"/>
                        </a:rPr>
                        <a:t>패킷</a:t>
                      </a:r>
                      <a:r>
                        <a:rPr lang="ko-KR" altLang="en-US" sz="1200" dirty="0" smtClean="0">
                          <a:latin typeface="서울남산체 L" panose="02020603020101020101" pitchFamily="18" charset="-127"/>
                          <a:ea typeface="서울남산체 L" panose="02020603020101020101" pitchFamily="18" charset="-127"/>
                        </a:rPr>
                        <a:t> 최적</a:t>
                      </a:r>
                      <a:r>
                        <a:rPr lang="en-US" altLang="ko-KR" sz="1200" dirty="0" smtClean="0">
                          <a:latin typeface="서울남산체 L" panose="02020603020101020101" pitchFamily="18" charset="-127"/>
                          <a:ea typeface="서울남산체 L" panose="02020603020101020101" pitchFamily="18" charset="-127"/>
                        </a:rPr>
                        <a:t>, </a:t>
                      </a:r>
                      <a:r>
                        <a:rPr lang="ko-KR" altLang="en-US" sz="1200" dirty="0" smtClean="0">
                          <a:latin typeface="서울남산체 L" panose="02020603020101020101" pitchFamily="18" charset="-127"/>
                          <a:ea typeface="서울남산체 L" panose="02020603020101020101" pitchFamily="18" charset="-127"/>
                        </a:rPr>
                        <a:t>동기화 처리</a:t>
                      </a:r>
                      <a:endParaRPr lang="ko-KR" altLang="en-US" sz="1200" dirty="0">
                        <a:latin typeface="서울남산체 L" panose="02020603020101020101" pitchFamily="18" charset="-127"/>
                        <a:ea typeface="서울남산체 L" panose="02020603020101020101" pitchFamily="18" charset="-127"/>
                      </a:endParaRPr>
                    </a:p>
                  </a:txBody>
                  <a:tcPr marL="82333" marR="82333" marT="41166" marB="4116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2333" marR="82333" marT="41166" marB="4116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2333" marR="82333" marT="41166" marB="4116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2333" marR="82333" marT="41166" marB="4116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2333" marR="82333" marT="41166" marB="4116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2333" marR="82333" marT="41166" marB="4116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2333" marR="82333" marT="41166" marB="4116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2333" marR="82333" marT="41166" marB="4116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2333" marR="82333" marT="41166" marB="41166"/>
                </a:tc>
              </a:tr>
              <a:tr h="576330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 smtClean="0">
                          <a:latin typeface="서울남산체 L" panose="02020603020101020101" pitchFamily="18" charset="-127"/>
                          <a:ea typeface="서울남산체 L" panose="02020603020101020101" pitchFamily="18" charset="-127"/>
                        </a:rPr>
                        <a:t>데드래커닝</a:t>
                      </a:r>
                      <a:r>
                        <a:rPr lang="ko-KR" altLang="en-US" sz="1200" dirty="0" smtClean="0">
                          <a:latin typeface="서울남산체 L" panose="02020603020101020101" pitchFamily="18" charset="-127"/>
                          <a:ea typeface="서울남산체 L" panose="02020603020101020101" pitchFamily="18" charset="-127"/>
                        </a:rPr>
                        <a:t> 적용</a:t>
                      </a:r>
                      <a:endParaRPr lang="ko-KR" altLang="en-US" sz="1200" dirty="0">
                        <a:latin typeface="서울남산체 L" panose="02020603020101020101" pitchFamily="18" charset="-127"/>
                        <a:ea typeface="서울남산체 L" panose="02020603020101020101" pitchFamily="18" charset="-127"/>
                      </a:endParaRPr>
                    </a:p>
                  </a:txBody>
                  <a:tcPr marL="82333" marR="82333" marT="41166" marB="4116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2333" marR="82333" marT="41166" marB="4116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2333" marR="82333" marT="41166" marB="4116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2333" marR="82333" marT="41166" marB="4116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2333" marR="82333" marT="41166" marB="4116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2333" marR="82333" marT="41166" marB="4116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2333" marR="82333" marT="41166" marB="4116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2333" marR="82333" marT="41166" marB="4116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2333" marR="82333" marT="41166" marB="41166"/>
                </a:tc>
              </a:tr>
              <a:tr h="333905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>
                          <a:latin typeface="서울남산체 L" panose="02020603020101020101" pitchFamily="18" charset="-127"/>
                          <a:ea typeface="서울남산체 L" panose="02020603020101020101" pitchFamily="18" charset="-127"/>
                        </a:rPr>
                        <a:t>게임 사운드</a:t>
                      </a:r>
                      <a:endParaRPr lang="ko-KR" altLang="en-US" sz="1200" dirty="0">
                        <a:latin typeface="서울남산체 L" panose="02020603020101020101" pitchFamily="18" charset="-127"/>
                        <a:ea typeface="서울남산체 L" panose="02020603020101020101" pitchFamily="18" charset="-127"/>
                      </a:endParaRPr>
                    </a:p>
                  </a:txBody>
                  <a:tcPr marL="82333" marR="82333" marT="41166" marB="4116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2333" marR="82333" marT="41166" marB="4116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2333" marR="82333" marT="41166" marB="4116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2333" marR="82333" marT="41166" marB="4116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2333" marR="82333" marT="41166" marB="4116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2333" marR="82333" marT="41166" marB="4116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2333" marR="82333" marT="41166" marB="4116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2333" marR="82333" marT="41166" marB="4116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2333" marR="82333" marT="41166" marB="41166"/>
                </a:tc>
              </a:tr>
              <a:tr h="333905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>
                          <a:latin typeface="서울남산체 L" panose="02020603020101020101" pitchFamily="18" charset="-127"/>
                          <a:ea typeface="서울남산체 L" panose="02020603020101020101" pitchFamily="18" charset="-127"/>
                        </a:rPr>
                        <a:t>테스트 및 디버깅</a:t>
                      </a:r>
                      <a:endParaRPr lang="ko-KR" altLang="en-US" sz="1200" dirty="0">
                        <a:latin typeface="서울남산체 L" panose="02020603020101020101" pitchFamily="18" charset="-127"/>
                        <a:ea typeface="서울남산체 L" panose="02020603020101020101" pitchFamily="18" charset="-127"/>
                      </a:endParaRPr>
                    </a:p>
                  </a:txBody>
                  <a:tcPr marL="82333" marR="82333" marT="41166" marB="4116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2333" marR="82333" marT="41166" marB="4116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2333" marR="82333" marT="41166" marB="4116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2333" marR="82333" marT="41166" marB="4116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2333" marR="82333" marT="41166" marB="4116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2333" marR="82333" marT="41166" marB="4116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2333" marR="82333" marT="41166" marB="4116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2333" marR="82333" marT="41166" marB="4116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82333" marR="82333" marT="41166" marB="41166"/>
                </a:tc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>
            <a:off x="4644008" y="2204864"/>
            <a:ext cx="1008112" cy="0"/>
          </a:xfrm>
          <a:prstGeom prst="line">
            <a:avLst/>
          </a:prstGeom>
          <a:ln w="107950" cap="rnd" cmpd="sng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508104" y="2780928"/>
            <a:ext cx="720080" cy="0"/>
          </a:xfrm>
          <a:prstGeom prst="line">
            <a:avLst/>
          </a:prstGeom>
          <a:ln w="107950" cap="rnd" cmpd="sng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6084168" y="3212976"/>
            <a:ext cx="576064" cy="0"/>
          </a:xfrm>
          <a:prstGeom prst="line">
            <a:avLst/>
          </a:prstGeom>
          <a:ln w="107950" cap="rnd" cmpd="sng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7020272" y="3645024"/>
            <a:ext cx="648072" cy="0"/>
          </a:xfrm>
          <a:prstGeom prst="line">
            <a:avLst/>
          </a:prstGeom>
          <a:ln w="107950" cap="rnd" cmpd="sng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4716016" y="4731925"/>
            <a:ext cx="648072" cy="0"/>
          </a:xfrm>
          <a:prstGeom prst="line">
            <a:avLst/>
          </a:prstGeom>
          <a:ln w="107950" cap="rnd" cmpd="sng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97523" y="5085184"/>
            <a:ext cx="1262909" cy="0"/>
          </a:xfrm>
          <a:prstGeom prst="line">
            <a:avLst/>
          </a:prstGeom>
          <a:ln w="107950" cap="rnd" cmpd="sng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7812360" y="4293096"/>
            <a:ext cx="648072" cy="0"/>
          </a:xfrm>
          <a:prstGeom prst="line">
            <a:avLst/>
          </a:prstGeom>
          <a:ln w="107950" cap="rnd" cmpd="sng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338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4211960" y="5445224"/>
            <a:ext cx="3474171" cy="10417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spc="-25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endParaRPr lang="ko-KR" altLang="en-US" sz="4000" b="1" spc="-250" dirty="0">
              <a:solidFill>
                <a:schemeClr val="accent1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211960" y="6232851"/>
            <a:ext cx="4772994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1" y="1124744"/>
            <a:ext cx="6120680" cy="350755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3325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04664"/>
            <a:ext cx="1584176" cy="4320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atin typeface="THE명품고딕R" panose="02020603020101020101" pitchFamily="18" charset="-127"/>
                <a:ea typeface="THE명품고딕R" panose="02020603020101020101" pitchFamily="18" charset="-127"/>
              </a:rPr>
              <a:t>연구</a:t>
            </a:r>
            <a:r>
              <a:rPr lang="ko-KR" altLang="en-US" sz="2400" dirty="0" smtClean="0">
                <a:latin typeface="THE명품고딕R" panose="02020603020101020101" pitchFamily="18" charset="-127"/>
                <a:ea typeface="THE명품고딕R" panose="02020603020101020101" pitchFamily="18" charset="-127"/>
              </a:rPr>
              <a:t> 목적</a:t>
            </a:r>
            <a:endParaRPr lang="ko-KR" altLang="en-US" sz="2400" dirty="0"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584176" y="404664"/>
            <a:ext cx="179512" cy="43204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092280" y="6224545"/>
            <a:ext cx="1741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Dosis" panose="02010503020202060003" pitchFamily="2" charset="0"/>
              </a:rPr>
              <a:t>L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ord</a:t>
            </a:r>
            <a:r>
              <a:rPr lang="en-US" altLang="ko-KR" dirty="0">
                <a:latin typeface="Dosis" panose="02010503020202060003" pitchFamily="2" charset="0"/>
              </a:rPr>
              <a:t>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Dosis" panose="02010503020202060003" pitchFamily="2" charset="0"/>
              </a:rPr>
              <a:t>O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f</a:t>
            </a:r>
            <a:r>
              <a:rPr lang="en-US" altLang="ko-KR" dirty="0">
                <a:latin typeface="Dosis" panose="02010503020202060003" pitchFamily="2" charset="0"/>
              </a:rPr>
              <a:t> 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the</a:t>
            </a:r>
            <a:r>
              <a:rPr lang="en-US" altLang="ko-KR" dirty="0">
                <a:latin typeface="Dosis" panose="02010503020202060003" pitchFamily="2" charset="0"/>
              </a:rPr>
              <a:t>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Dosis" panose="02010503020202060003" pitchFamily="2" charset="0"/>
              </a:rPr>
              <a:t>L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egos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latin typeface="Dosis" panose="02010503020202060003" pitchFamily="2" charset="0"/>
            </a:endParaRPr>
          </a:p>
        </p:txBody>
      </p:sp>
      <p:pic>
        <p:nvPicPr>
          <p:cNvPr id="1027" name="Picture 3" descr="C:\Users\User\Desktop\졸업연구\noun_60705_cc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77" y="1988840"/>
            <a:ext cx="1975077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24893" y="3836705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Unity 3D </a:t>
            </a:r>
            <a:r>
              <a:rPr lang="ko-KR" altLang="en-US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를 활용한</a:t>
            </a:r>
            <a:endParaRPr lang="en-US" altLang="ko-KR" dirty="0" smtClean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  <a:p>
            <a:pPr algn="ctr"/>
            <a:r>
              <a:rPr lang="en-US" altLang="ko-KR" dirty="0" smtClean="0">
                <a:solidFill>
                  <a:srgbClr val="FF000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3D FPS </a:t>
            </a:r>
            <a:r>
              <a:rPr lang="ko-KR" altLang="en-US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게임 개발</a:t>
            </a:r>
            <a:endParaRPr lang="ko-KR" altLang="en-US" dirty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029" name="Picture 5" descr="C:\Users\User\Desktop\졸업연구\커뮤니케이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838" y="2015309"/>
            <a:ext cx="1518624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6142923" y="3717032"/>
            <a:ext cx="244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팀 프로젝트를 통한</a:t>
            </a:r>
            <a:endParaRPr lang="en-US" altLang="ko-KR" dirty="0" smtClean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각 분야의 </a:t>
            </a:r>
            <a:r>
              <a:rPr lang="ko-KR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전문적 능력 </a:t>
            </a:r>
            <a:r>
              <a:rPr lang="ko-KR" altLang="en-US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및 </a:t>
            </a:r>
            <a:endParaRPr lang="en-US" altLang="ko-KR" dirty="0" smtClean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커뮤니케이션 능력 </a:t>
            </a:r>
            <a:r>
              <a:rPr lang="ko-KR" altLang="en-US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증진</a:t>
            </a:r>
            <a:endParaRPr lang="ko-KR" altLang="en-US" dirty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031" name="Picture 7" descr="C:\Users\User\Desktop\졸업연구\noun_68235_c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983245"/>
            <a:ext cx="1865679" cy="217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3380603" y="3836705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클라이언트와 서버간의 </a:t>
            </a:r>
            <a:r>
              <a:rPr lang="ko-KR" altLang="en-US" dirty="0" smtClean="0">
                <a:solidFill>
                  <a:srgbClr val="92D05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동기화</a:t>
            </a:r>
            <a:endParaRPr lang="ko-KR" altLang="en-US" dirty="0">
              <a:solidFill>
                <a:srgbClr val="92D050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40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1" name="Picture 9" descr="C:\Users\User\Desktop\졸업연구\스토리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456" y="3068960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User\Desktop\졸업연구\장르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3451"/>
          <a:stretch/>
        </p:blipFill>
        <p:spPr bwMode="auto">
          <a:xfrm>
            <a:off x="6878298" y="946340"/>
            <a:ext cx="1006070" cy="89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User\Desktop\졸업연구\시점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0104"/>
          <a:stretch/>
        </p:blipFill>
        <p:spPr bwMode="auto">
          <a:xfrm>
            <a:off x="6804248" y="1772816"/>
            <a:ext cx="732978" cy="68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404664"/>
            <a:ext cx="1584176" cy="43204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atin typeface="THE명품고딕R" panose="02020603020101020101" pitchFamily="18" charset="-127"/>
                <a:ea typeface="THE명품고딕R" panose="02020603020101020101" pitchFamily="18" charset="-127"/>
              </a:rPr>
              <a:t>게임</a:t>
            </a:r>
            <a:r>
              <a:rPr lang="ko-KR" altLang="en-US" sz="2400" dirty="0" smtClean="0">
                <a:latin typeface="THE명품고딕R" panose="02020603020101020101" pitchFamily="18" charset="-127"/>
                <a:ea typeface="THE명품고딕R" panose="02020603020101020101" pitchFamily="18" charset="-127"/>
              </a:rPr>
              <a:t> 소개</a:t>
            </a:r>
            <a:endParaRPr lang="ko-KR" altLang="en-US" sz="2400" dirty="0"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584176" y="404664"/>
            <a:ext cx="179512" cy="43204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092280" y="6224545"/>
            <a:ext cx="1741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Dosis" panose="02010503020202060003" pitchFamily="2" charset="0"/>
              </a:rPr>
              <a:t>L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ord</a:t>
            </a:r>
            <a:r>
              <a:rPr lang="en-US" altLang="ko-KR" dirty="0">
                <a:latin typeface="Dosis" panose="02010503020202060003" pitchFamily="2" charset="0"/>
              </a:rPr>
              <a:t>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Dosis" panose="02010503020202060003" pitchFamily="2" charset="0"/>
              </a:rPr>
              <a:t>O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f</a:t>
            </a:r>
            <a:r>
              <a:rPr lang="en-US" altLang="ko-KR" dirty="0">
                <a:latin typeface="Dosis" panose="02010503020202060003" pitchFamily="2" charset="0"/>
              </a:rPr>
              <a:t> 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the</a:t>
            </a:r>
            <a:r>
              <a:rPr lang="en-US" altLang="ko-KR" dirty="0">
                <a:latin typeface="Dosis" panose="02010503020202060003" pitchFamily="2" charset="0"/>
              </a:rPr>
              <a:t>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Dosis" panose="02010503020202060003" pitchFamily="2" charset="0"/>
              </a:rPr>
              <a:t>L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egos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latin typeface="Dosis" panose="02010503020202060003" pitchFamily="2" charset="0"/>
            </a:endParaRPr>
          </a:p>
        </p:txBody>
      </p:sp>
      <p:pic>
        <p:nvPicPr>
          <p:cNvPr id="3076" name="Picture 4" descr="C:\Users\User\Desktop\졸업연구\마인크래프트_1_8_1,마인크래프트_설치_(3).gif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12776"/>
            <a:ext cx="5112568" cy="287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그룹 38"/>
          <p:cNvGrpSpPr/>
          <p:nvPr/>
        </p:nvGrpSpPr>
        <p:grpSpPr>
          <a:xfrm>
            <a:off x="3567437" y="2945136"/>
            <a:ext cx="518297" cy="720080"/>
            <a:chOff x="3424826" y="2770621"/>
            <a:chExt cx="518297" cy="720080"/>
          </a:xfrm>
        </p:grpSpPr>
        <p:pic>
          <p:nvPicPr>
            <p:cNvPr id="3077" name="Picture 5" descr="C:\Users\User\Desktop\졸업연구\model1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98" r="30804"/>
            <a:stretch/>
          </p:blipFill>
          <p:spPr bwMode="auto">
            <a:xfrm flipH="1">
              <a:off x="3424827" y="2848176"/>
              <a:ext cx="398616" cy="576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3424826" y="2770621"/>
              <a:ext cx="499101" cy="7200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 smtClean="0">
                <a:latin typeface="THE명품고딕R" panose="02020603020101020101" pitchFamily="18" charset="-127"/>
                <a:ea typeface="THE명품고딕R" panose="02020603020101020101" pitchFamily="18" charset="-127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 flipH="1">
              <a:off x="3424827" y="2770621"/>
              <a:ext cx="199308" cy="22633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H="1">
              <a:off x="3424827" y="2770621"/>
              <a:ext cx="355085" cy="36558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 flipH="1">
              <a:off x="3424827" y="2794958"/>
              <a:ext cx="448433" cy="45441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flipH="1">
              <a:off x="3424827" y="2918953"/>
              <a:ext cx="499101" cy="50528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flipH="1">
              <a:off x="3524481" y="3071352"/>
              <a:ext cx="418642" cy="41107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 flipH="1">
              <a:off x="3674376" y="3256092"/>
              <a:ext cx="249552" cy="2346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3494726" y="2683803"/>
            <a:ext cx="6445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rgbClr val="C0000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Player </a:t>
            </a:r>
            <a:r>
              <a:rPr lang="en-US" altLang="ko-KR" sz="1050" b="1" dirty="0">
                <a:solidFill>
                  <a:srgbClr val="C0000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A</a:t>
            </a:r>
            <a:endParaRPr lang="ko-KR" altLang="en-US" sz="1050" b="1" dirty="0">
              <a:solidFill>
                <a:srgbClr val="C00000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652120" y="1484784"/>
            <a:ext cx="576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92D05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장르</a:t>
            </a:r>
            <a:endParaRPr lang="ko-KR" altLang="en-US" sz="1600" dirty="0">
              <a:solidFill>
                <a:srgbClr val="92D050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cxnSp>
        <p:nvCxnSpPr>
          <p:cNvPr id="61" name="직선 연결선 60"/>
          <p:cNvCxnSpPr/>
          <p:nvPr/>
        </p:nvCxnSpPr>
        <p:spPr>
          <a:xfrm>
            <a:off x="5652120" y="1772816"/>
            <a:ext cx="57606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5652120" y="1484784"/>
            <a:ext cx="57606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422329" y="1330895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멀티플레이 </a:t>
            </a:r>
            <a:r>
              <a:rPr lang="en-US" altLang="ko-KR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3D </a:t>
            </a:r>
          </a:p>
          <a:p>
            <a:r>
              <a:rPr lang="ko-KR" altLang="en-US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슈팅 게임</a:t>
            </a:r>
            <a:endParaRPr lang="ko-KR" altLang="en-US" dirty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652120" y="2087042"/>
            <a:ext cx="576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92D05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시</a:t>
            </a:r>
            <a:r>
              <a:rPr lang="ko-KR" altLang="en-US" sz="1600" dirty="0">
                <a:solidFill>
                  <a:srgbClr val="92D05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점</a:t>
            </a:r>
          </a:p>
        </p:txBody>
      </p:sp>
      <p:cxnSp>
        <p:nvCxnSpPr>
          <p:cNvPr id="77" name="직선 연결선 76"/>
          <p:cNvCxnSpPr/>
          <p:nvPr/>
        </p:nvCxnSpPr>
        <p:spPr>
          <a:xfrm>
            <a:off x="5652120" y="2390641"/>
            <a:ext cx="57606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5652120" y="2087042"/>
            <a:ext cx="57606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6422329" y="2071653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1</a:t>
            </a:r>
            <a:r>
              <a:rPr lang="ko-KR" altLang="en-US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인칭</a:t>
            </a:r>
            <a:endParaRPr lang="ko-KR" altLang="en-US" dirty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5616116" y="2658398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C0000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설</a:t>
            </a:r>
            <a:r>
              <a:rPr lang="ko-KR" altLang="en-US" sz="1400" dirty="0">
                <a:solidFill>
                  <a:srgbClr val="C0000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명</a:t>
            </a:r>
          </a:p>
        </p:txBody>
      </p:sp>
      <p:cxnSp>
        <p:nvCxnSpPr>
          <p:cNvPr id="91" name="직선 연결선 90"/>
          <p:cNvCxnSpPr/>
          <p:nvPr/>
        </p:nvCxnSpPr>
        <p:spPr>
          <a:xfrm>
            <a:off x="5652120" y="2955806"/>
            <a:ext cx="57606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5652120" y="2658398"/>
            <a:ext cx="57606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5652120" y="3140968"/>
            <a:ext cx="3181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전체의 맵이 </a:t>
            </a:r>
            <a:r>
              <a:rPr lang="en-US" altLang="ko-KR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CUBE</a:t>
            </a:r>
            <a:r>
              <a:rPr lang="ko-KR" altLang="en-US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의 형태로 </a:t>
            </a:r>
            <a:endParaRPr lang="en-US" altLang="ko-KR" dirty="0" smtClean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상대방을 제거하는 방법은 </a:t>
            </a:r>
            <a:endParaRPr lang="en-US" altLang="ko-KR" dirty="0" smtClean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단 한가지</a:t>
            </a:r>
            <a:r>
              <a:rPr lang="en-US" altLang="ko-KR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. </a:t>
            </a:r>
          </a:p>
        </p:txBody>
      </p:sp>
      <p:grpSp>
        <p:nvGrpSpPr>
          <p:cNvPr id="83" name="그룹 82"/>
          <p:cNvGrpSpPr/>
          <p:nvPr/>
        </p:nvGrpSpPr>
        <p:grpSpPr>
          <a:xfrm>
            <a:off x="193367" y="5020255"/>
            <a:ext cx="7902572" cy="954107"/>
            <a:chOff x="269828" y="4923165"/>
            <a:chExt cx="6678436" cy="954107"/>
          </a:xfrm>
        </p:grpSpPr>
        <p:grpSp>
          <p:nvGrpSpPr>
            <p:cNvPr id="96" name="그룹 95"/>
            <p:cNvGrpSpPr/>
            <p:nvPr/>
          </p:nvGrpSpPr>
          <p:grpSpPr>
            <a:xfrm>
              <a:off x="269828" y="4941168"/>
              <a:ext cx="6678436" cy="576064"/>
              <a:chOff x="2340580" y="4941168"/>
              <a:chExt cx="1625474" cy="576064"/>
            </a:xfrm>
          </p:grpSpPr>
          <p:sp>
            <p:nvSpPr>
              <p:cNvPr id="97" name="직사각형 96"/>
              <p:cNvSpPr/>
              <p:nvPr/>
            </p:nvSpPr>
            <p:spPr>
              <a:xfrm>
                <a:off x="2340580" y="4941168"/>
                <a:ext cx="1625474" cy="288032"/>
              </a:xfrm>
              <a:prstGeom prst="rect">
                <a:avLst/>
              </a:prstGeom>
              <a:solidFill>
                <a:srgbClr val="19B78E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 smtClean="0">
                  <a:latin typeface="THE명품고딕R" panose="02020603020101020101" pitchFamily="18" charset="-127"/>
                  <a:ea typeface="THE명품고딕R" panose="02020603020101020101" pitchFamily="18" charset="-127"/>
                </a:endParaRPr>
              </a:p>
            </p:txBody>
          </p:sp>
          <p:sp>
            <p:nvSpPr>
              <p:cNvPr id="98" name="직사각형 97"/>
              <p:cNvSpPr/>
              <p:nvPr/>
            </p:nvSpPr>
            <p:spPr>
              <a:xfrm>
                <a:off x="2340580" y="5229200"/>
                <a:ext cx="1625474" cy="288032"/>
              </a:xfrm>
              <a:prstGeom prst="rect">
                <a:avLst/>
              </a:prstGeom>
              <a:solidFill>
                <a:srgbClr val="65D9B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 smtClean="0">
                  <a:latin typeface="THE명품고딕R" panose="02020603020101020101" pitchFamily="18" charset="-127"/>
                  <a:ea typeface="THE명품고딕R" panose="02020603020101020101" pitchFamily="18" charset="-127"/>
                </a:endParaRPr>
              </a:p>
            </p:txBody>
          </p:sp>
        </p:grpSp>
        <p:sp>
          <p:nvSpPr>
            <p:cNvPr id="82" name="TextBox 81"/>
            <p:cNvSpPr txBox="1"/>
            <p:nvPr/>
          </p:nvSpPr>
          <p:spPr>
            <a:xfrm>
              <a:off x="269828" y="4923165"/>
              <a:ext cx="6678436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상대방이 위치한 </a:t>
              </a:r>
              <a:r>
                <a:rPr lang="en-US" altLang="ko-KR" sz="2800" dirty="0">
                  <a:solidFill>
                    <a:schemeClr val="bg1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CUBE</a:t>
              </a:r>
              <a:r>
                <a:rPr lang="ko-KR" altLang="en-US" sz="2800" dirty="0">
                  <a:solidFill>
                    <a:schemeClr val="bg1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를 제거하여 떨어트려라</a:t>
              </a:r>
              <a:r>
                <a:rPr lang="en-US" altLang="ko-KR" sz="2800" dirty="0">
                  <a:solidFill>
                    <a:schemeClr val="bg1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!</a:t>
              </a:r>
              <a:r>
                <a:rPr lang="ko-KR" altLang="en-US" sz="2800" dirty="0">
                  <a:solidFill>
                    <a:schemeClr val="bg1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 </a:t>
              </a:r>
            </a:p>
            <a:p>
              <a:endParaRPr lang="ko-KR" altLang="en-US" sz="2800" dirty="0"/>
            </a:p>
          </p:txBody>
        </p:sp>
      </p:grpSp>
      <p:sp>
        <p:nvSpPr>
          <p:cNvPr id="84" name="직사각형 83"/>
          <p:cNvSpPr/>
          <p:nvPr/>
        </p:nvSpPr>
        <p:spPr>
          <a:xfrm rot="20400330">
            <a:off x="1446929" y="3224225"/>
            <a:ext cx="599618" cy="638978"/>
          </a:xfrm>
          <a:prstGeom prst="rect">
            <a:avLst/>
          </a:prstGeom>
          <a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 smtClean="0"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 rot="20400330">
            <a:off x="2002982" y="3026620"/>
            <a:ext cx="599618" cy="638978"/>
          </a:xfrm>
          <a:prstGeom prst="rect">
            <a:avLst/>
          </a:prstGeom>
          <a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 smtClean="0"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 rot="20400330">
            <a:off x="2314998" y="3153025"/>
            <a:ext cx="599618" cy="638978"/>
          </a:xfrm>
          <a:prstGeom prst="rect">
            <a:avLst/>
          </a:prstGeom>
          <a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 smtClean="0"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 rot="20400330">
            <a:off x="2161056" y="3507144"/>
            <a:ext cx="599618" cy="638978"/>
          </a:xfrm>
          <a:prstGeom prst="rect">
            <a:avLst/>
          </a:prstGeom>
          <a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 smtClean="0"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 rot="20400330">
            <a:off x="2865271" y="3513865"/>
            <a:ext cx="599618" cy="638978"/>
          </a:xfrm>
          <a:prstGeom prst="rect">
            <a:avLst/>
          </a:prstGeom>
          <a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 smtClean="0"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sp>
        <p:nvSpPr>
          <p:cNvPr id="109" name="직사각형 108"/>
          <p:cNvSpPr/>
          <p:nvPr/>
        </p:nvSpPr>
        <p:spPr>
          <a:xfrm rot="20400330">
            <a:off x="2683895" y="3329124"/>
            <a:ext cx="599618" cy="638978"/>
          </a:xfrm>
          <a:prstGeom prst="rect">
            <a:avLst/>
          </a:prstGeom>
          <a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 smtClean="0"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sp>
        <p:nvSpPr>
          <p:cNvPr id="110" name="직사각형 109"/>
          <p:cNvSpPr/>
          <p:nvPr/>
        </p:nvSpPr>
        <p:spPr>
          <a:xfrm rot="20400330">
            <a:off x="2504074" y="3111117"/>
            <a:ext cx="599618" cy="638978"/>
          </a:xfrm>
          <a:prstGeom prst="rect">
            <a:avLst/>
          </a:prstGeom>
          <a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 smtClean="0"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 flipH="1">
            <a:off x="1508837" y="3063397"/>
            <a:ext cx="418644" cy="581627"/>
            <a:chOff x="3424824" y="2770621"/>
            <a:chExt cx="518299" cy="720080"/>
          </a:xfrm>
        </p:grpSpPr>
        <p:pic>
          <p:nvPicPr>
            <p:cNvPr id="47" name="Picture 5" descr="C:\Users\User\Desktop\졸업연구\model1.png"/>
            <p:cNvPicPr>
              <a:picLocks noChangeAspect="1" noChangeArrowheads="1"/>
            </p:cNvPicPr>
            <p:nvPr/>
          </p:nvPicPr>
          <p:blipFill rotWithShape="1">
            <a:blip r:embed="rId1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98" r="30804"/>
            <a:stretch/>
          </p:blipFill>
          <p:spPr bwMode="auto">
            <a:xfrm flipH="1">
              <a:off x="3453429" y="2848176"/>
              <a:ext cx="398616" cy="576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직사각형 47"/>
            <p:cNvSpPr/>
            <p:nvPr/>
          </p:nvSpPr>
          <p:spPr>
            <a:xfrm>
              <a:off x="3424826" y="2770621"/>
              <a:ext cx="499101" cy="720080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 smtClean="0">
                <a:latin typeface="THE명품고딕R" panose="02020603020101020101" pitchFamily="18" charset="-127"/>
                <a:ea typeface="THE명품고딕R" panose="02020603020101020101" pitchFamily="18" charset="-127"/>
              </a:endParaRPr>
            </a:p>
          </p:txBody>
        </p:sp>
        <p:cxnSp>
          <p:nvCxnSpPr>
            <p:cNvPr id="49" name="직선 연결선 48"/>
            <p:cNvCxnSpPr/>
            <p:nvPr/>
          </p:nvCxnSpPr>
          <p:spPr>
            <a:xfrm flipH="1">
              <a:off x="3424827" y="2770621"/>
              <a:ext cx="199308" cy="226331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 flipH="1">
              <a:off x="3424827" y="2770621"/>
              <a:ext cx="355085" cy="365587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 flipH="1">
              <a:off x="3424827" y="2794958"/>
              <a:ext cx="448433" cy="4544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 flipH="1">
              <a:off x="3424824" y="2918954"/>
              <a:ext cx="499101" cy="505287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 flipH="1">
              <a:off x="3524481" y="3071352"/>
              <a:ext cx="418642" cy="411071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 flipH="1">
              <a:off x="3674376" y="3256092"/>
              <a:ext cx="249552" cy="234609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>
            <a:off x="1403648" y="2821445"/>
            <a:ext cx="6445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tx2">
                    <a:lumMod val="50000"/>
                  </a:schemeClr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Player B</a:t>
            </a:r>
            <a:endParaRPr lang="ko-KR" altLang="en-US" sz="1050" b="1" dirty="0">
              <a:solidFill>
                <a:schemeClr val="tx2">
                  <a:lumMod val="50000"/>
                </a:schemeClr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1509914" y="3602633"/>
            <a:ext cx="417567" cy="318490"/>
            <a:chOff x="899591" y="3346109"/>
            <a:chExt cx="609245" cy="402746"/>
          </a:xfrm>
        </p:grpSpPr>
        <p:sp>
          <p:nvSpPr>
            <p:cNvPr id="86" name="폭발 1 85"/>
            <p:cNvSpPr/>
            <p:nvPr/>
          </p:nvSpPr>
          <p:spPr>
            <a:xfrm>
              <a:off x="899591" y="3346109"/>
              <a:ext cx="609245" cy="402746"/>
            </a:xfrm>
            <a:prstGeom prst="irregularSeal1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 smtClean="0">
                <a:latin typeface="THE명품고딕R" panose="02020603020101020101" pitchFamily="18" charset="-127"/>
                <a:ea typeface="THE명품고딕R" panose="02020603020101020101" pitchFamily="18" charset="-127"/>
              </a:endParaRPr>
            </a:p>
          </p:txBody>
        </p:sp>
        <p:sp>
          <p:nvSpPr>
            <p:cNvPr id="112" name="폭발 1 111"/>
            <p:cNvSpPr/>
            <p:nvPr/>
          </p:nvSpPr>
          <p:spPr>
            <a:xfrm>
              <a:off x="1043608" y="3420657"/>
              <a:ext cx="334497" cy="243942"/>
            </a:xfrm>
            <a:prstGeom prst="irregularSeal1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 smtClean="0">
                <a:latin typeface="THE명품고딕R" panose="02020603020101020101" pitchFamily="18" charset="-127"/>
                <a:ea typeface="THE명품고딕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602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5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04664"/>
            <a:ext cx="1584176" cy="43204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atin typeface="THE명품고딕R" panose="02020603020101020101" pitchFamily="18" charset="-127"/>
                <a:ea typeface="THE명품고딕R" panose="02020603020101020101" pitchFamily="18" charset="-127"/>
              </a:rPr>
              <a:t>게임</a:t>
            </a:r>
            <a:r>
              <a:rPr lang="ko-KR" altLang="en-US" sz="2400" dirty="0" smtClean="0">
                <a:latin typeface="THE명품고딕R" panose="02020603020101020101" pitchFamily="18" charset="-127"/>
                <a:ea typeface="THE명품고딕R" panose="02020603020101020101" pitchFamily="18" charset="-127"/>
              </a:rPr>
              <a:t> 특징</a:t>
            </a:r>
            <a:endParaRPr lang="ko-KR" altLang="en-US" sz="2400" dirty="0"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584176" y="404664"/>
            <a:ext cx="179512" cy="432048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/>
          <p:cNvSpPr/>
          <p:nvPr/>
        </p:nvSpPr>
        <p:spPr>
          <a:xfrm>
            <a:off x="7092280" y="6224545"/>
            <a:ext cx="1741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Dosis" panose="02010503020202060003" pitchFamily="2" charset="0"/>
              </a:rPr>
              <a:t>L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ord</a:t>
            </a:r>
            <a:r>
              <a:rPr lang="en-US" altLang="ko-KR" dirty="0">
                <a:latin typeface="Dosis" panose="02010503020202060003" pitchFamily="2" charset="0"/>
              </a:rPr>
              <a:t>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Dosis" panose="02010503020202060003" pitchFamily="2" charset="0"/>
              </a:rPr>
              <a:t>O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f</a:t>
            </a:r>
            <a:r>
              <a:rPr lang="en-US" altLang="ko-KR" dirty="0">
                <a:latin typeface="Dosis" panose="02010503020202060003" pitchFamily="2" charset="0"/>
              </a:rPr>
              <a:t> 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the</a:t>
            </a:r>
            <a:r>
              <a:rPr lang="en-US" altLang="ko-KR" dirty="0">
                <a:latin typeface="Dosis" panose="02010503020202060003" pitchFamily="2" charset="0"/>
              </a:rPr>
              <a:t>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Dosis" panose="02010503020202060003" pitchFamily="2" charset="0"/>
              </a:rPr>
              <a:t>L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egos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latin typeface="Dosis" panose="02010503020202060003" pitchFamily="2" charset="0"/>
            </a:endParaRPr>
          </a:p>
        </p:txBody>
      </p:sp>
      <p:pic>
        <p:nvPicPr>
          <p:cNvPr id="4098" name="Picture 2" descr="C:\Users\User\Desktop\졸업연구\마인크래프트로고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84482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3939450" y="2740858"/>
            <a:ext cx="3901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맵에 존재하는 </a:t>
            </a:r>
            <a:r>
              <a:rPr lang="en-US" altLang="ko-KR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CUBE</a:t>
            </a:r>
            <a:r>
              <a:rPr lang="ko-KR" altLang="en-US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는 모두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정육면체</a:t>
            </a:r>
            <a:r>
              <a:rPr lang="ko-KR" altLang="en-US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이며 </a:t>
            </a:r>
            <a:r>
              <a:rPr lang="en-US" altLang="ko-KR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Scale</a:t>
            </a:r>
            <a:r>
              <a:rPr lang="ko-KR" altLang="en-US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은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1</a:t>
            </a:r>
            <a:r>
              <a:rPr lang="ko-KR" altLang="en-US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로 고정한다 </a:t>
            </a:r>
            <a:endParaRPr lang="en-US" altLang="ko-KR" dirty="0" smtClean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H="1" flipV="1">
            <a:off x="971600" y="3814566"/>
            <a:ext cx="1008112" cy="504056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 flipV="1">
            <a:off x="2229712" y="3801891"/>
            <a:ext cx="974136" cy="504056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 flipV="1">
            <a:off x="2123728" y="3119733"/>
            <a:ext cx="0" cy="1029347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19896795">
            <a:off x="2666893" y="4074810"/>
            <a:ext cx="45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Dosis" panose="02010503020202060003" pitchFamily="2" charset="0"/>
              </a:rPr>
              <a:t>1M</a:t>
            </a:r>
            <a:endParaRPr lang="ko-KR" altLang="en-US" dirty="0">
              <a:solidFill>
                <a:schemeClr val="tx2">
                  <a:lumMod val="60000"/>
                  <a:lumOff val="40000"/>
                </a:schemeClr>
              </a:solidFill>
              <a:latin typeface="Dosis" panose="02010503020202060003" pitchFamily="2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 rot="1604576">
            <a:off x="1161456" y="4133956"/>
            <a:ext cx="45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Dosis" panose="02010503020202060003" pitchFamily="2" charset="0"/>
              </a:rPr>
              <a:t>1M</a:t>
            </a:r>
            <a:endParaRPr lang="ko-KR" altLang="en-US" dirty="0">
              <a:solidFill>
                <a:srgbClr val="FF0000"/>
              </a:solidFill>
              <a:latin typeface="Dosis" panose="02010503020202060003" pitchFamily="2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195736" y="3490975"/>
            <a:ext cx="45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D050"/>
                </a:solidFill>
                <a:latin typeface="Dosis" panose="02010503020202060003" pitchFamily="2" charset="0"/>
              </a:rPr>
              <a:t>1M</a:t>
            </a:r>
            <a:endParaRPr lang="ko-KR" altLang="en-US" dirty="0">
              <a:solidFill>
                <a:srgbClr val="92D050"/>
              </a:solidFill>
              <a:latin typeface="Dosis" panose="02010503020202060003" pitchFamily="2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69614" y="4585602"/>
            <a:ext cx="305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&lt; 3D max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의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grid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를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1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로 설정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63610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04664"/>
            <a:ext cx="1584176" cy="43204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atin typeface="THE명품고딕R" panose="02020603020101020101" pitchFamily="18" charset="-127"/>
                <a:ea typeface="THE명품고딕R" panose="02020603020101020101" pitchFamily="18" charset="-127"/>
              </a:rPr>
              <a:t>게임</a:t>
            </a:r>
            <a:r>
              <a:rPr lang="ko-KR" altLang="en-US" sz="2400" dirty="0" smtClean="0">
                <a:latin typeface="THE명품고딕R" panose="02020603020101020101" pitchFamily="18" charset="-127"/>
                <a:ea typeface="THE명품고딕R" panose="02020603020101020101" pitchFamily="18" charset="-127"/>
              </a:rPr>
              <a:t> 특징</a:t>
            </a:r>
            <a:endParaRPr lang="ko-KR" altLang="en-US" sz="2400" dirty="0"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584176" y="404664"/>
            <a:ext cx="179512" cy="432048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/>
          <p:cNvSpPr/>
          <p:nvPr/>
        </p:nvSpPr>
        <p:spPr>
          <a:xfrm>
            <a:off x="7092280" y="6224545"/>
            <a:ext cx="1741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Dosis" panose="02010503020202060003" pitchFamily="2" charset="0"/>
              </a:rPr>
              <a:t>L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ord</a:t>
            </a:r>
            <a:r>
              <a:rPr lang="en-US" altLang="ko-KR" dirty="0">
                <a:latin typeface="Dosis" panose="02010503020202060003" pitchFamily="2" charset="0"/>
              </a:rPr>
              <a:t>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Dosis" panose="02010503020202060003" pitchFamily="2" charset="0"/>
              </a:rPr>
              <a:t>O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f</a:t>
            </a:r>
            <a:r>
              <a:rPr lang="en-US" altLang="ko-KR" dirty="0">
                <a:latin typeface="Dosis" panose="02010503020202060003" pitchFamily="2" charset="0"/>
              </a:rPr>
              <a:t> 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the</a:t>
            </a:r>
            <a:r>
              <a:rPr lang="en-US" altLang="ko-KR" dirty="0">
                <a:latin typeface="Dosis" panose="02010503020202060003" pitchFamily="2" charset="0"/>
              </a:rPr>
              <a:t>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Dosis" panose="02010503020202060003" pitchFamily="2" charset="0"/>
              </a:rPr>
              <a:t>L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egos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latin typeface="Dosis" panose="02010503020202060003" pitchFamily="2" charset="0"/>
            </a:endParaRPr>
          </a:p>
        </p:txBody>
      </p:sp>
      <p:pic>
        <p:nvPicPr>
          <p:cNvPr id="1027" name="Picture 3" descr="C:\Users\User\Desktop\졸업연구\맵이미지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89" y="1629000"/>
            <a:ext cx="5148959" cy="360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sp>
        <p:nvSpPr>
          <p:cNvPr id="131" name="TextBox 130"/>
          <p:cNvSpPr txBox="1"/>
          <p:nvPr/>
        </p:nvSpPr>
        <p:spPr>
          <a:xfrm>
            <a:off x="5652120" y="2555612"/>
            <a:ext cx="3901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전체 맵의 크기는 </a:t>
            </a:r>
            <a:r>
              <a:rPr lang="en-US" altLang="ko-KR" dirty="0" smtClean="0">
                <a:solidFill>
                  <a:srgbClr val="0070C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20</a:t>
            </a:r>
            <a:r>
              <a:rPr lang="en-US" altLang="ko-KR" dirty="0" smtClean="0">
                <a:solidFill>
                  <a:srgbClr val="0070C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0</a:t>
            </a:r>
            <a:r>
              <a:rPr lang="en-US" altLang="ko-KR" dirty="0" smtClean="0">
                <a:solidFill>
                  <a:srgbClr val="0070C0"/>
                </a:solidFill>
                <a:latin typeface="Dosis" panose="02010503020202060003" pitchFamily="2" charset="0"/>
                <a:ea typeface="넥슨 풋볼고딕 L" panose="020B0303000000000000" pitchFamily="50" charset="-127"/>
              </a:rPr>
              <a:t>M </a:t>
            </a:r>
            <a:r>
              <a:rPr lang="en-US" altLang="ko-KR" dirty="0" smtClean="0">
                <a:solidFill>
                  <a:srgbClr val="0070C0"/>
                </a:solidFill>
                <a:latin typeface="Dosis" panose="02010503020202060003" pitchFamily="2" charset="0"/>
                <a:ea typeface="넥슨 풋볼고딕 L" panose="020B0303000000000000" pitchFamily="50" charset="-127"/>
              </a:rPr>
              <a:t>* </a:t>
            </a:r>
            <a:r>
              <a:rPr lang="en-US" altLang="ko-KR" dirty="0" smtClean="0">
                <a:solidFill>
                  <a:srgbClr val="0070C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200</a:t>
            </a:r>
            <a:r>
              <a:rPr lang="en-US" altLang="ko-KR" dirty="0" smtClean="0">
                <a:solidFill>
                  <a:srgbClr val="0070C0"/>
                </a:solidFill>
                <a:latin typeface="Dosis" panose="02010503020202060003" pitchFamily="2" charset="0"/>
                <a:ea typeface="넥슨 풋볼고딕 L" panose="020B0303000000000000" pitchFamily="50" charset="-127"/>
              </a:rPr>
              <a:t>M</a:t>
            </a:r>
            <a:endParaRPr lang="en-US" altLang="ko-KR" dirty="0" smtClean="0">
              <a:solidFill>
                <a:srgbClr val="0070C0"/>
              </a:solidFill>
              <a:latin typeface="Dosis" panose="02010503020202060003" pitchFamily="2" charset="0"/>
              <a:ea typeface="넥슨 풋볼고딕 L" panose="020B0303000000000000" pitchFamily="50" charset="-127"/>
            </a:endParaRPr>
          </a:p>
        </p:txBody>
      </p:sp>
      <p:cxnSp>
        <p:nvCxnSpPr>
          <p:cNvPr id="132" name="직선 연결선 131"/>
          <p:cNvCxnSpPr/>
          <p:nvPr/>
        </p:nvCxnSpPr>
        <p:spPr>
          <a:xfrm>
            <a:off x="3131840" y="-174209248"/>
            <a:ext cx="64807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652120" y="3430741"/>
            <a:ext cx="3901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큐브에 독립적인 느낌을 주기 위해</a:t>
            </a:r>
            <a:endParaRPr lang="en-US" altLang="ko-KR" dirty="0" smtClean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각각의 테두리에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검정색 선</a:t>
            </a:r>
            <a:r>
              <a:rPr lang="ko-KR" altLang="en-US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으로 표시</a:t>
            </a:r>
            <a:endParaRPr lang="en-US" altLang="ko-KR" dirty="0" smtClean="0">
              <a:solidFill>
                <a:srgbClr val="0070C0"/>
              </a:solidFill>
              <a:latin typeface="Dosis" panose="02010503020202060003" pitchFamily="2" charset="0"/>
              <a:ea typeface="넥슨 풋볼고딕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54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04664"/>
            <a:ext cx="1584176" cy="43204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atin typeface="THE명품고딕R" panose="02020603020101020101" pitchFamily="18" charset="-127"/>
                <a:ea typeface="THE명품고딕R" panose="02020603020101020101" pitchFamily="18" charset="-127"/>
              </a:rPr>
              <a:t>게임</a:t>
            </a:r>
            <a:r>
              <a:rPr lang="ko-KR" altLang="en-US" sz="2400" dirty="0" smtClean="0">
                <a:latin typeface="THE명품고딕R" panose="02020603020101020101" pitchFamily="18" charset="-127"/>
                <a:ea typeface="THE명품고딕R" panose="02020603020101020101" pitchFamily="18" charset="-127"/>
              </a:rPr>
              <a:t> 특징</a:t>
            </a:r>
            <a:endParaRPr lang="ko-KR" altLang="en-US" sz="2400" dirty="0"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584176" y="404664"/>
            <a:ext cx="179512" cy="432048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/>
          <p:cNvSpPr/>
          <p:nvPr/>
        </p:nvSpPr>
        <p:spPr>
          <a:xfrm>
            <a:off x="7092280" y="6224545"/>
            <a:ext cx="1741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Dosis" panose="02010503020202060003" pitchFamily="2" charset="0"/>
              </a:rPr>
              <a:t>L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ord</a:t>
            </a:r>
            <a:r>
              <a:rPr lang="en-US" altLang="ko-KR" dirty="0">
                <a:latin typeface="Dosis" panose="02010503020202060003" pitchFamily="2" charset="0"/>
              </a:rPr>
              <a:t>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Dosis" panose="02010503020202060003" pitchFamily="2" charset="0"/>
              </a:rPr>
              <a:t>O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f</a:t>
            </a:r>
            <a:r>
              <a:rPr lang="en-US" altLang="ko-KR" dirty="0">
                <a:latin typeface="Dosis" panose="02010503020202060003" pitchFamily="2" charset="0"/>
              </a:rPr>
              <a:t> 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the</a:t>
            </a:r>
            <a:r>
              <a:rPr lang="en-US" altLang="ko-KR" dirty="0">
                <a:latin typeface="Dosis" panose="02010503020202060003" pitchFamily="2" charset="0"/>
              </a:rPr>
              <a:t>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Dosis" panose="02010503020202060003" pitchFamily="2" charset="0"/>
              </a:rPr>
              <a:t>L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egos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latin typeface="Dosis" panose="02010503020202060003" pitchFamily="2" charset="0"/>
            </a:endParaRPr>
          </a:p>
        </p:txBody>
      </p:sp>
      <p:pic>
        <p:nvPicPr>
          <p:cNvPr id="1027" name="Picture 3" descr="C:\Users\User\Desktop\졸업연구\맵이미지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89" y="1124744"/>
            <a:ext cx="5739554" cy="401292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pic>
        <p:nvPicPr>
          <p:cNvPr id="1028" name="Picture 4" descr="C:\Users\User\Desktop\졸업연구\진행화면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43" y="1124744"/>
            <a:ext cx="5732021" cy="4014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cxnSp>
        <p:nvCxnSpPr>
          <p:cNvPr id="132" name="직선 연결선 131"/>
          <p:cNvCxnSpPr/>
          <p:nvPr/>
        </p:nvCxnSpPr>
        <p:spPr>
          <a:xfrm>
            <a:off x="3131840" y="-174209248"/>
            <a:ext cx="64807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6221652" y="2350086"/>
            <a:ext cx="3901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맵의 정중앙에 </a:t>
            </a:r>
            <a:r>
              <a:rPr lang="ko-KR" altLang="en-US" dirty="0" smtClean="0">
                <a:solidFill>
                  <a:srgbClr val="FF000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조준선</a:t>
            </a:r>
            <a:r>
              <a:rPr lang="ko-KR" altLang="en-US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표시</a:t>
            </a:r>
            <a:endParaRPr lang="en-US" altLang="ko-KR" dirty="0" smtClean="0">
              <a:solidFill>
                <a:schemeClr val="bg1"/>
              </a:solidFill>
              <a:latin typeface="Dosis" panose="02010503020202060003" pitchFamily="2" charset="0"/>
              <a:ea typeface="넥슨 풋볼고딕 L" panose="020B0303000000000000" pitchFamily="50" charset="-127"/>
            </a:endParaRPr>
          </a:p>
        </p:txBody>
      </p:sp>
      <p:sp>
        <p:nvSpPr>
          <p:cNvPr id="11" name="덧셈 기호 10"/>
          <p:cNvSpPr/>
          <p:nvPr/>
        </p:nvSpPr>
        <p:spPr>
          <a:xfrm>
            <a:off x="3150604" y="3420374"/>
            <a:ext cx="108000" cy="108000"/>
          </a:xfrm>
          <a:prstGeom prst="mathPlus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467544" y="5373216"/>
            <a:ext cx="3901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Dosis" panose="02010503020202060003" pitchFamily="2" charset="0"/>
                <a:ea typeface="넥슨 풋볼고딕 L" panose="020B0303000000000000" pitchFamily="50" charset="-127"/>
              </a:rPr>
              <a:t>&lt; </a:t>
            </a:r>
            <a:r>
              <a:rPr lang="ko-KR" altLang="en-US" sz="1600" dirty="0" smtClean="0">
                <a:solidFill>
                  <a:schemeClr val="bg1"/>
                </a:solidFill>
                <a:latin typeface="Dosis" panose="02010503020202060003" pitchFamily="2" charset="0"/>
                <a:ea typeface="넥슨 풋볼고딕 L" panose="020B0303000000000000" pitchFamily="50" charset="-127"/>
              </a:rPr>
              <a:t>조준선에 큐브가 있을 경우</a:t>
            </a:r>
            <a:endParaRPr lang="en-US" altLang="ko-KR" sz="1600" dirty="0" smtClean="0">
              <a:solidFill>
                <a:schemeClr val="bg1"/>
              </a:solidFill>
              <a:latin typeface="Dosis" panose="02010503020202060003" pitchFamily="2" charset="0"/>
              <a:ea typeface="넥슨 풋볼고딕 L" panose="020B0303000000000000" pitchFamily="50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Dosis" panose="02010503020202060003" pitchFamily="2" charset="0"/>
                <a:ea typeface="넥슨 풋볼고딕 L" panose="020B0303000000000000" pitchFamily="50" charset="-127"/>
              </a:rPr>
              <a:t>큐브의 색을 변경하여 직관성을 높인다 </a:t>
            </a:r>
            <a:r>
              <a:rPr lang="en-US" altLang="ko-KR" sz="1600" dirty="0" smtClean="0">
                <a:solidFill>
                  <a:schemeClr val="bg1"/>
                </a:solidFill>
                <a:latin typeface="Dosis" panose="02010503020202060003" pitchFamily="2" charset="0"/>
                <a:ea typeface="넥슨 풋볼고딕 L" panose="020B0303000000000000" pitchFamily="50" charset="-127"/>
              </a:rPr>
              <a:t>&gt;</a:t>
            </a:r>
          </a:p>
        </p:txBody>
      </p:sp>
      <p:pic>
        <p:nvPicPr>
          <p:cNvPr id="1029" name="Picture 5" descr="C:\Users\User\Desktop\졸업연구\진행화면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81" y="1132297"/>
            <a:ext cx="5732021" cy="4014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sp>
        <p:nvSpPr>
          <p:cNvPr id="137" name="덧셈 기호 136"/>
          <p:cNvSpPr/>
          <p:nvPr/>
        </p:nvSpPr>
        <p:spPr>
          <a:xfrm>
            <a:off x="3150604" y="3420699"/>
            <a:ext cx="108000" cy="108000"/>
          </a:xfrm>
          <a:prstGeom prst="mathPlus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865265" y="3501861"/>
            <a:ext cx="414796" cy="5367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/>
          <p:cNvCxnSpPr/>
          <p:nvPr/>
        </p:nvCxnSpPr>
        <p:spPr>
          <a:xfrm flipV="1">
            <a:off x="3275059" y="3465748"/>
            <a:ext cx="377087" cy="8643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/>
          <p:cNvCxnSpPr/>
          <p:nvPr/>
        </p:nvCxnSpPr>
        <p:spPr>
          <a:xfrm>
            <a:off x="3224689" y="3412733"/>
            <a:ext cx="414796" cy="5367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/>
          <p:cNvCxnSpPr/>
          <p:nvPr/>
        </p:nvCxnSpPr>
        <p:spPr>
          <a:xfrm flipV="1">
            <a:off x="2849517" y="3408748"/>
            <a:ext cx="377087" cy="8643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6221652" y="2992909"/>
            <a:ext cx="3901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Dosis" panose="02010503020202060003" pitchFamily="2" charset="0"/>
                <a:ea typeface="넥슨 풋볼고딕 L" panose="020B0303000000000000" pitchFamily="50" charset="-127"/>
              </a:rPr>
              <a:t>마우스 </a:t>
            </a:r>
            <a:r>
              <a:rPr lang="ko-KR" altLang="en-US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Dosis" panose="02010503020202060003" pitchFamily="2" charset="0"/>
                <a:ea typeface="넥슨 풋볼고딕 L" panose="020B0303000000000000" pitchFamily="50" charset="-127"/>
              </a:rPr>
              <a:t>좌클릭</a:t>
            </a:r>
            <a:r>
              <a:rPr lang="ko-KR" altLang="en-US" dirty="0" smtClean="0">
                <a:solidFill>
                  <a:schemeClr val="bg1"/>
                </a:solidFill>
                <a:latin typeface="Dosis" panose="02010503020202060003" pitchFamily="2" charset="0"/>
                <a:ea typeface="넥슨 풋볼고딕 L" panose="020B0303000000000000" pitchFamily="50" charset="-127"/>
              </a:rPr>
              <a:t> 시 큐브 </a:t>
            </a:r>
            <a:r>
              <a:rPr lang="ko-KR" altLang="en-US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Dosis" panose="02010503020202060003" pitchFamily="2" charset="0"/>
                <a:ea typeface="넥슨 풋볼고딕 L" panose="020B0303000000000000" pitchFamily="50" charset="-127"/>
              </a:rPr>
              <a:t>삭제</a:t>
            </a:r>
            <a:endParaRPr lang="en-US" altLang="ko-KR" dirty="0" smtClean="0">
              <a:solidFill>
                <a:schemeClr val="accent3">
                  <a:lumMod val="60000"/>
                  <a:lumOff val="40000"/>
                </a:schemeClr>
              </a:solidFill>
              <a:latin typeface="Dosis" panose="02010503020202060003" pitchFamily="2" charset="0"/>
              <a:ea typeface="넥슨 풋볼고딕 L" panose="020B0303000000000000" pitchFamily="50" charset="-127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6221652" y="3635732"/>
            <a:ext cx="3901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Dosis" panose="02010503020202060003" pitchFamily="2" charset="0"/>
                <a:ea typeface="넥슨 풋볼고딕 L" panose="020B0303000000000000" pitchFamily="50" charset="-127"/>
              </a:rPr>
              <a:t>마우스 </a:t>
            </a:r>
            <a:r>
              <a:rPr lang="ko-KR" alt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Dosis" panose="02010503020202060003" pitchFamily="2" charset="0"/>
                <a:ea typeface="넥슨 풋볼고딕 L" panose="020B0303000000000000" pitchFamily="50" charset="-127"/>
              </a:rPr>
              <a:t>우클릭</a:t>
            </a:r>
            <a:r>
              <a:rPr lang="ko-KR" altLang="en-US" dirty="0" smtClean="0">
                <a:solidFill>
                  <a:schemeClr val="bg1"/>
                </a:solidFill>
                <a:latin typeface="Dosis" panose="02010503020202060003" pitchFamily="2" charset="0"/>
                <a:ea typeface="넥슨 풋볼고딕 L" panose="020B0303000000000000" pitchFamily="50" charset="-127"/>
              </a:rPr>
              <a:t> 시 큐브 </a:t>
            </a:r>
            <a:r>
              <a:rPr lang="ko-KR" alt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Dosis" panose="02010503020202060003" pitchFamily="2" charset="0"/>
                <a:ea typeface="넥슨 풋볼고딕 L" panose="020B0303000000000000" pitchFamily="50" charset="-127"/>
              </a:rPr>
              <a:t>생성</a:t>
            </a:r>
            <a:endParaRPr lang="en-US" altLang="ko-KR" dirty="0" smtClean="0">
              <a:solidFill>
                <a:schemeClr val="accent4">
                  <a:lumMod val="60000"/>
                  <a:lumOff val="40000"/>
                </a:schemeClr>
              </a:solidFill>
              <a:latin typeface="Dosis" panose="02010503020202060003" pitchFamily="2" charset="0"/>
              <a:ea typeface="넥슨 풋볼고딕 L" panose="020B0303000000000000" pitchFamily="50" charset="-127"/>
            </a:endParaRPr>
          </a:p>
        </p:txBody>
      </p:sp>
      <p:pic>
        <p:nvPicPr>
          <p:cNvPr id="1032" name="Picture 8" descr="C:\Users\User\Desktop\졸업연구\진행화면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49" y="1132549"/>
            <a:ext cx="5732021" cy="4014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pic>
        <p:nvPicPr>
          <p:cNvPr id="1031" name="Picture 7" descr="C:\Users\User\Desktop\졸업연구\진행화면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67" y="1132549"/>
            <a:ext cx="5732022" cy="4014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sp>
        <p:nvSpPr>
          <p:cNvPr id="149" name="덧셈 기호 148"/>
          <p:cNvSpPr/>
          <p:nvPr/>
        </p:nvSpPr>
        <p:spPr>
          <a:xfrm>
            <a:off x="3164144" y="2999710"/>
            <a:ext cx="108000" cy="108000"/>
          </a:xfrm>
          <a:prstGeom prst="mathPlus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138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animBg="1"/>
      <p:bldP spid="152" grpId="0"/>
      <p:bldP spid="153" grpId="0"/>
      <p:bldP spid="14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04664"/>
            <a:ext cx="1584176" cy="43204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atin typeface="THE명품고딕R" panose="02020603020101020101" pitchFamily="18" charset="-127"/>
                <a:ea typeface="THE명품고딕R" panose="02020603020101020101" pitchFamily="18" charset="-127"/>
              </a:rPr>
              <a:t>게임</a:t>
            </a:r>
            <a:r>
              <a:rPr lang="ko-KR" altLang="en-US" sz="2400" dirty="0" smtClean="0">
                <a:latin typeface="THE명품고딕R" panose="02020603020101020101" pitchFamily="18" charset="-127"/>
                <a:ea typeface="THE명품고딕R" panose="02020603020101020101" pitchFamily="18" charset="-127"/>
              </a:rPr>
              <a:t> 특징</a:t>
            </a:r>
            <a:endParaRPr lang="ko-KR" altLang="en-US" sz="2400" dirty="0"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584176" y="404664"/>
            <a:ext cx="179512" cy="432048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/>
          <p:cNvSpPr/>
          <p:nvPr/>
        </p:nvSpPr>
        <p:spPr>
          <a:xfrm>
            <a:off x="7092280" y="6224545"/>
            <a:ext cx="1741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Dosis" panose="02010503020202060003" pitchFamily="2" charset="0"/>
              </a:rPr>
              <a:t>L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ord</a:t>
            </a:r>
            <a:r>
              <a:rPr lang="en-US" altLang="ko-KR" dirty="0">
                <a:latin typeface="Dosis" panose="02010503020202060003" pitchFamily="2" charset="0"/>
              </a:rPr>
              <a:t>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Dosis" panose="02010503020202060003" pitchFamily="2" charset="0"/>
              </a:rPr>
              <a:t>O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f</a:t>
            </a:r>
            <a:r>
              <a:rPr lang="en-US" altLang="ko-KR" dirty="0">
                <a:latin typeface="Dosis" panose="02010503020202060003" pitchFamily="2" charset="0"/>
              </a:rPr>
              <a:t> 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the</a:t>
            </a:r>
            <a:r>
              <a:rPr lang="en-US" altLang="ko-KR" dirty="0">
                <a:latin typeface="Dosis" panose="02010503020202060003" pitchFamily="2" charset="0"/>
              </a:rPr>
              <a:t>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Dosis" panose="02010503020202060003" pitchFamily="2" charset="0"/>
              </a:rPr>
              <a:t>L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egos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latin typeface="Dosis" panose="02010503020202060003" pitchFamily="2" charset="0"/>
            </a:endParaRPr>
          </a:p>
        </p:txBody>
      </p:sp>
      <p:pic>
        <p:nvPicPr>
          <p:cNvPr id="5122" name="Picture 2" descr="C:\Users\User\Desktop\졸업연구\길건너 친구들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2177217"/>
            <a:ext cx="4596638" cy="2403911"/>
          </a:xfrm>
          <a:prstGeom prst="rect">
            <a:avLst/>
          </a:prstGeom>
          <a:ln w="127000" cap="sq">
            <a:solidFill>
              <a:schemeClr val="tx1">
                <a:lumMod val="75000"/>
                <a:lumOff val="25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122585" y="2060848"/>
            <a:ext cx="40389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게임에 등장하는 캐릭터 전부 </a:t>
            </a:r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CUBE</a:t>
            </a:r>
            <a:r>
              <a:rPr lang="ko-KR" altLang="en-US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로 제작하여 게임의 특색을 살린다</a:t>
            </a:r>
            <a:endParaRPr lang="en-US" altLang="ko-KR" dirty="0" smtClean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캐릭터 각각의 고유 </a:t>
            </a:r>
            <a:r>
              <a:rPr lang="en-US" altLang="ko-KR" dirty="0" smtClean="0">
                <a:solidFill>
                  <a:srgbClr val="FFC00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Particle System</a:t>
            </a:r>
            <a:r>
              <a:rPr lang="ko-KR" altLang="en-US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을 </a:t>
            </a:r>
            <a:endParaRPr lang="en-US" altLang="ko-KR" dirty="0" smtClean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구현</a:t>
            </a:r>
            <a:endParaRPr lang="en-US" altLang="ko-KR" dirty="0" smtClean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1520" y="4797152"/>
            <a:ext cx="4890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예시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) Crossy Road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에 등장하는 다양한 캐릭터들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5123" name="Picture 3" descr="C:\Users\User\Desktop\졸업연구\effect1.png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9701"/>
          <a:stretch/>
        </p:blipFill>
        <p:spPr bwMode="auto">
          <a:xfrm>
            <a:off x="5169629" y="3537138"/>
            <a:ext cx="115283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User\Desktop\졸업연구\effect2.png"/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0238"/>
          <a:stretch/>
        </p:blipFill>
        <p:spPr bwMode="auto">
          <a:xfrm>
            <a:off x="7517167" y="3537138"/>
            <a:ext cx="116059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User\Desktop\졸업연구\effect3.png"/>
          <p:cNvPicPr>
            <a:picLocks noChangeAspect="1" noChangeArrowheads="1"/>
          </p:cNvPicPr>
          <p:nvPr/>
        </p:nvPicPr>
        <p:blipFill rotWithShape="1"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9223"/>
          <a:stretch/>
        </p:blipFill>
        <p:spPr bwMode="auto">
          <a:xfrm>
            <a:off x="6322466" y="3537138"/>
            <a:ext cx="114601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98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51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04664"/>
            <a:ext cx="1584176" cy="43204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atin typeface="THE명품고딕R" panose="02020603020101020101" pitchFamily="18" charset="-127"/>
                <a:ea typeface="THE명품고딕R" panose="02020603020101020101" pitchFamily="18" charset="-127"/>
              </a:rPr>
              <a:t>게임</a:t>
            </a:r>
            <a:r>
              <a:rPr lang="ko-KR" altLang="en-US" sz="2400" dirty="0" smtClean="0">
                <a:latin typeface="THE명품고딕R" panose="02020603020101020101" pitchFamily="18" charset="-127"/>
                <a:ea typeface="THE명품고딕R" panose="02020603020101020101" pitchFamily="18" charset="-127"/>
              </a:rPr>
              <a:t> 특징</a:t>
            </a:r>
            <a:endParaRPr lang="ko-KR" altLang="en-US" sz="2400" dirty="0"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584176" y="404664"/>
            <a:ext cx="179512" cy="432048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/>
          <p:cNvSpPr/>
          <p:nvPr/>
        </p:nvSpPr>
        <p:spPr>
          <a:xfrm>
            <a:off x="7092280" y="6224545"/>
            <a:ext cx="1741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Dosis" panose="02010503020202060003" pitchFamily="2" charset="0"/>
              </a:rPr>
              <a:t>L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ord</a:t>
            </a:r>
            <a:r>
              <a:rPr lang="en-US" altLang="ko-KR" dirty="0">
                <a:latin typeface="Dosis" panose="02010503020202060003" pitchFamily="2" charset="0"/>
              </a:rPr>
              <a:t>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Dosis" panose="02010503020202060003" pitchFamily="2" charset="0"/>
              </a:rPr>
              <a:t>O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f</a:t>
            </a:r>
            <a:r>
              <a:rPr lang="en-US" altLang="ko-KR" dirty="0">
                <a:latin typeface="Dosis" panose="02010503020202060003" pitchFamily="2" charset="0"/>
              </a:rPr>
              <a:t> 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the</a:t>
            </a:r>
            <a:r>
              <a:rPr lang="en-US" altLang="ko-KR" dirty="0">
                <a:latin typeface="Dosis" panose="02010503020202060003" pitchFamily="2" charset="0"/>
              </a:rPr>
              <a:t>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Dosis" panose="02010503020202060003" pitchFamily="2" charset="0"/>
              </a:rPr>
              <a:t>L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Dosis" panose="02010503020202060003" pitchFamily="2" charset="0"/>
              </a:rPr>
              <a:t>egos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latin typeface="Dosis" panose="02010503020202060003" pitchFamily="2" charset="0"/>
            </a:endParaRPr>
          </a:p>
        </p:txBody>
      </p:sp>
      <p:sp>
        <p:nvSpPr>
          <p:cNvPr id="2" name="모서리가 둥근 사각형 설명선 1"/>
          <p:cNvSpPr/>
          <p:nvPr/>
        </p:nvSpPr>
        <p:spPr>
          <a:xfrm>
            <a:off x="1257346" y="3571689"/>
            <a:ext cx="6483006" cy="2233575"/>
          </a:xfrm>
          <a:prstGeom prst="wedgeRoundRectCallout">
            <a:avLst>
              <a:gd name="adj1" fmla="val -31443"/>
              <a:gd name="adj2" fmla="val -64643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smtClean="0"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pic>
        <p:nvPicPr>
          <p:cNvPr id="6148" name="Picture 4" descr="C:\Users\User\Desktop\졸업연구\기관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283" y="3911574"/>
            <a:ext cx="1304925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User\Desktop\졸업연구\샷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43572">
            <a:off x="6012787" y="3878236"/>
            <a:ext cx="1257300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User\Desktop\졸업연구\섬광탄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288" y="4692709"/>
            <a:ext cx="1609725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C:\Users\User\Desktop\졸업연구\수류탄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3" y="4853915"/>
            <a:ext cx="1381125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:\Users\User\Desktop\졸업연구\연막탄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20" y="4749140"/>
            <a:ext cx="1609725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C:\Users\User\Desktop\졸업연구\기본권총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0941">
            <a:off x="1866279" y="3918961"/>
            <a:ext cx="1381125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C:\Users\User\Desktop\졸업연구\물음표 박스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12776"/>
            <a:ext cx="1895464" cy="1828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275856" y="1727089"/>
            <a:ext cx="5053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게임 진행 시 </a:t>
            </a:r>
            <a:r>
              <a:rPr lang="en-US" altLang="ko-KR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20</a:t>
            </a:r>
            <a:r>
              <a:rPr lang="ko-KR" altLang="en-US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초마다 맵 위에 </a:t>
            </a:r>
            <a:r>
              <a:rPr lang="ko-KR" altLang="en-US" dirty="0" smtClean="0">
                <a:solidFill>
                  <a:srgbClr val="FFFF0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아이템 상자 </a:t>
            </a:r>
            <a:r>
              <a:rPr lang="ko-KR" altLang="en-US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생성</a:t>
            </a:r>
            <a:endParaRPr lang="en-US" altLang="ko-KR" dirty="0" smtClean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  <a:p>
            <a:endParaRPr lang="en-US" altLang="ko-KR" dirty="0" smtClean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다양한 아이템 획득으로 인한 </a:t>
            </a:r>
            <a:r>
              <a:rPr lang="ko-KR" altLang="en-US" dirty="0" smtClean="0">
                <a:solidFill>
                  <a:srgbClr val="FF000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전략적 요소</a:t>
            </a:r>
            <a:r>
              <a:rPr lang="ko-KR" altLang="en-US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추가</a:t>
            </a:r>
            <a:endParaRPr lang="en-US" altLang="ko-KR" dirty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</a:t>
            </a:r>
            <a:endParaRPr lang="en-US" altLang="ko-KR" dirty="0" smtClean="0">
              <a:solidFill>
                <a:schemeClr val="bg1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166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>
            <a:lumMod val="40000"/>
            <a:lumOff val="60000"/>
          </a:schemeClr>
        </a:solidFill>
        <a:ln>
          <a:noFill/>
        </a:ln>
      </a:spPr>
      <a:bodyPr rtlCol="0" anchor="ctr"/>
      <a:lstStyle>
        <a:defPPr algn="ctr">
          <a:defRPr sz="1600" dirty="0" smtClean="0">
            <a:latin typeface="넥슨 풋볼고딕 L" panose="020B0303000000000000" pitchFamily="50" charset="-127"/>
            <a:ea typeface="넥슨 풋볼고딕 L" panose="020B0303000000000000" pitchFamily="50" charset="-127"/>
          </a:defRPr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  <a:lnDef>
      <a:spPr>
        <a:ln w="107950" cap="rnd" cmpd="sng">
          <a:solidFill>
            <a:srgbClr val="92D05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2254</TotalTime>
  <Words>718</Words>
  <Application>Microsoft Office PowerPoint</Application>
  <PresentationFormat>화면 슬라이드 쇼(4:3)</PresentationFormat>
  <Paragraphs>217</Paragraphs>
  <Slides>21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3" baseType="lpstr">
      <vt:lpstr>Dosis</vt:lpstr>
      <vt:lpstr>넥슨 풋볼고딕 L</vt:lpstr>
      <vt:lpstr>HY목각파임B</vt:lpstr>
      <vt:lpstr>Adobe Fan Heiti Std B</vt:lpstr>
      <vt:lpstr>Arial</vt:lpstr>
      <vt:lpstr>맑은 고딕</vt:lpstr>
      <vt:lpstr>서울남산체 L</vt:lpstr>
      <vt:lpstr>THE명품고딕R</vt:lpstr>
      <vt:lpstr>넥슨 풋볼고딕 B</vt:lpstr>
      <vt:lpstr>나눔고딕</vt:lpstr>
      <vt:lpstr>Blackadder ITC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 제목</dc:title>
  <dc:creator>Daniel Park</dc:creator>
  <cp:lastModifiedBy>Daniel Park</cp:lastModifiedBy>
  <cp:revision>183</cp:revision>
  <dcterms:created xsi:type="dcterms:W3CDTF">2014-12-14T09:43:52Z</dcterms:created>
  <dcterms:modified xsi:type="dcterms:W3CDTF">2015-12-28T05:08:01Z</dcterms:modified>
</cp:coreProperties>
</file>